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87" r:id="rId1"/>
  </p:sldMasterIdLst>
  <p:notesMasterIdLst>
    <p:notesMasterId r:id="rId25"/>
  </p:notesMasterIdLst>
  <p:sldIdLst>
    <p:sldId id="310" r:id="rId2"/>
    <p:sldId id="257" r:id="rId3"/>
    <p:sldId id="294" r:id="rId4"/>
    <p:sldId id="265" r:id="rId5"/>
    <p:sldId id="297" r:id="rId6"/>
    <p:sldId id="278" r:id="rId7"/>
    <p:sldId id="279" r:id="rId8"/>
    <p:sldId id="280" r:id="rId9"/>
    <p:sldId id="282" r:id="rId10"/>
    <p:sldId id="283" r:id="rId11"/>
    <p:sldId id="284" r:id="rId12"/>
    <p:sldId id="286" r:id="rId13"/>
    <p:sldId id="301" r:id="rId14"/>
    <p:sldId id="288" r:id="rId15"/>
    <p:sldId id="304" r:id="rId16"/>
    <p:sldId id="305" r:id="rId17"/>
    <p:sldId id="306" r:id="rId18"/>
    <p:sldId id="308" r:id="rId19"/>
    <p:sldId id="289" r:id="rId20"/>
    <p:sldId id="290" r:id="rId21"/>
    <p:sldId id="291" r:id="rId22"/>
    <p:sldId id="312" r:id="rId23"/>
    <p:sldId id="314" r:id="rId24"/>
  </p:sldIdLst>
  <p:sldSz cx="12192000" cy="6858000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667139D4-CD96-FD45-8A05-355ACB26CBD6}">
          <p14:sldIdLst>
            <p14:sldId id="310"/>
            <p14:sldId id="257"/>
            <p14:sldId id="294"/>
          </p14:sldIdLst>
        </p14:section>
        <p14:section name="Sezione senza titolo" id="{29274D9E-9FEF-D144-9CC1-07112E8A4D74}">
          <p14:sldIdLst>
            <p14:sldId id="265"/>
            <p14:sldId id="297"/>
            <p14:sldId id="278"/>
            <p14:sldId id="279"/>
            <p14:sldId id="280"/>
            <p14:sldId id="282"/>
            <p14:sldId id="283"/>
            <p14:sldId id="284"/>
            <p14:sldId id="286"/>
            <p14:sldId id="301"/>
            <p14:sldId id="288"/>
            <p14:sldId id="304"/>
            <p14:sldId id="305"/>
            <p14:sldId id="306"/>
            <p14:sldId id="308"/>
            <p14:sldId id="289"/>
            <p14:sldId id="290"/>
            <p14:sldId id="291"/>
            <p14:sldId id="312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06" autoAdjust="0"/>
    <p:restoredTop sz="96327"/>
  </p:normalViewPr>
  <p:slideViewPr>
    <p:cSldViewPr snapToGrid="0">
      <p:cViewPr varScale="1">
        <p:scale>
          <a:sx n="111" d="100"/>
          <a:sy n="111" d="100"/>
        </p:scale>
        <p:origin x="108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058A1515-E446-CB45-A502-0A821848405E}" type="datetimeFigureOut">
              <a:rPr lang="it-IT" smtClean="0"/>
              <a:pPr/>
              <a:t>29/04/2024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831EDB9F-9400-CA48-8574-6B916B77BFB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83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6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7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2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3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7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5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6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8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5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75" r:id="rId5"/>
    <p:sldLayoutId id="2147483676" r:id="rId6"/>
    <p:sldLayoutId id="2147483682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logo&#10;&#10;Descrizione generata automaticamente">
            <a:extLst>
              <a:ext uri="{FF2B5EF4-FFF2-40B4-BE49-F238E27FC236}">
                <a16:creationId xmlns:a16="http://schemas.microsoft.com/office/drawing/2014/main" id="{CA483B05-FBD9-FEB7-178E-C25A286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48" y="294060"/>
            <a:ext cx="2032000" cy="13335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136122" y="5474969"/>
            <a:ext cx="3685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/>
              <a:t>Rendiconto 2023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48" y="2044460"/>
            <a:ext cx="11087092" cy="265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4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5C8F57B0-9015-5CD7-293A-E95C0C22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032" y="0"/>
            <a:ext cx="1265936" cy="8307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7279DDF5-53BE-40AD-AD32-65E0A156E717}"/>
              </a:ext>
            </a:extLst>
          </p:cNvPr>
          <p:cNvSpPr/>
          <p:nvPr/>
        </p:nvSpPr>
        <p:spPr>
          <a:xfrm>
            <a:off x="138545" y="1027607"/>
            <a:ext cx="12004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indent="358775" algn="ctr"/>
            <a:r>
              <a:rPr lang="it-IT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ENTRATE DA TRASFERIMENTI CORRENTI</a:t>
            </a:r>
            <a:endParaRPr lang="it-IT" sz="28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83ED365-BF0B-4A4D-B98D-5D40D0EF4ED6}"/>
              </a:ext>
            </a:extLst>
          </p:cNvPr>
          <p:cNvSpPr/>
          <p:nvPr/>
        </p:nvSpPr>
        <p:spPr>
          <a:xfrm>
            <a:off x="739832" y="1550827"/>
            <a:ext cx="109561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b="1" dirty="0" smtClean="0">
                <a:latin typeface="Arial Narrow" panose="020B0606020202030204" pitchFamily="34" charset="0"/>
              </a:rPr>
              <a:t>Trasferimenti  da  amministrazioni  centrali</a:t>
            </a:r>
            <a:r>
              <a:rPr lang="it-IT" sz="2800" dirty="0" smtClean="0">
                <a:latin typeface="Arial Narrow" panose="020B0606020202030204" pitchFamily="34" charset="0"/>
              </a:rPr>
              <a:t>: le  somme  accertate  ammontano </a:t>
            </a:r>
          </a:p>
          <a:p>
            <a:pPr algn="just"/>
            <a:r>
              <a:rPr lang="it-IT" sz="2800" dirty="0" smtClean="0">
                <a:latin typeface="Arial Narrow" panose="020B0606020202030204" pitchFamily="34" charset="0"/>
              </a:rPr>
              <a:t>ad </a:t>
            </a:r>
            <a:r>
              <a:rPr lang="it-IT" sz="2800" dirty="0">
                <a:latin typeface="Arial Narrow" panose="020B0606020202030204" pitchFamily="34" charset="0"/>
              </a:rPr>
              <a:t>€ </a:t>
            </a:r>
            <a:r>
              <a:rPr lang="it-IT" sz="2800" dirty="0" smtClean="0">
                <a:latin typeface="Arial Narrow" panose="020B0606020202030204" pitchFamily="34" charset="0"/>
              </a:rPr>
              <a:t>396.046,58</a:t>
            </a:r>
          </a:p>
          <a:p>
            <a:pPr algn="just"/>
            <a:r>
              <a:rPr lang="it-IT" sz="2800" b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Trasferimenti da amministrazioni locali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it-IT" sz="2800" b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contributi da altre amministrazioni pubbliche locali ammontano a complessivi € 387.955,58</a:t>
            </a:r>
          </a:p>
          <a:p>
            <a:pPr algn="just"/>
            <a:r>
              <a:rPr lang="it-IT" sz="2800" b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Trasferimenti </a:t>
            </a:r>
            <a:r>
              <a:rPr lang="it-IT" sz="28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famiglie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sono presenti in tale tipologia le erogazioni da privati per borse di studio di €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3.450,00 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 il contributo per riconferma aree espansione soggette a strumento urbanistico €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11.404,29</a:t>
            </a:r>
            <a:endParaRPr lang="it-IT" sz="280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800" b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Trasferimenti </a:t>
            </a:r>
            <a:r>
              <a:rPr lang="it-IT" sz="28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imprese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ammontano ad €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74.329,60</a:t>
            </a:r>
          </a:p>
          <a:p>
            <a:pPr algn="just"/>
            <a:r>
              <a:rPr lang="it-IT" sz="28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Trasferimenti da </a:t>
            </a:r>
            <a:r>
              <a:rPr lang="it-IT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Unione Europea</a:t>
            </a:r>
            <a:r>
              <a:rPr lang="it-IT" sz="2800" dirty="0">
                <a:latin typeface="Arial Narrow" panose="020B0606020202030204" pitchFamily="34" charset="0"/>
                <a:cs typeface="Arial" panose="020B0604020202020204" pitchFamily="34" charset="0"/>
              </a:rPr>
              <a:t>: € </a:t>
            </a:r>
            <a:r>
              <a:rPr lang="it-IT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12.095,00 per attività di gemellaggio</a:t>
            </a:r>
            <a:endParaRPr lang="it-IT" sz="2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it-IT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3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5C8F57B0-9015-5CD7-293A-E95C0C22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032" y="0"/>
            <a:ext cx="1265936" cy="8307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C01C88C7-1FA9-42CF-ACF6-96DDCE2A65B4}"/>
              </a:ext>
            </a:extLst>
          </p:cNvPr>
          <p:cNvSpPr/>
          <p:nvPr/>
        </p:nvSpPr>
        <p:spPr>
          <a:xfrm>
            <a:off x="0" y="914400"/>
            <a:ext cx="11942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indent="358775" algn="ctr"/>
            <a:r>
              <a:rPr lang="it-IT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ENTRATE EXTRATRIBUTARIE</a:t>
            </a:r>
            <a:endParaRPr lang="it-IT" sz="28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1094584-6FDF-452C-B5E2-F63B04B13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70" y="1916112"/>
            <a:ext cx="222055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55791"/>
              </p:ext>
            </p:extLst>
          </p:nvPr>
        </p:nvGraphicFramePr>
        <p:xfrm>
          <a:off x="1397000" y="1521244"/>
          <a:ext cx="8949267" cy="4962651"/>
        </p:xfrm>
        <a:graphic>
          <a:graphicData uri="http://schemas.openxmlformats.org/drawingml/2006/table">
            <a:tbl>
              <a:tblPr/>
              <a:tblGrid>
                <a:gridCol w="6620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8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56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baseline="0" dirty="0">
                          <a:solidFill>
                            <a:srgbClr val="000000"/>
                          </a:solidFill>
                          <a:latin typeface="Arial Narrow"/>
                        </a:rPr>
                        <a:t>descrizione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baseline="0">
                          <a:solidFill>
                            <a:srgbClr val="000000"/>
                          </a:solidFill>
                          <a:latin typeface="Arial Narrow"/>
                        </a:rPr>
                        <a:t>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56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latin typeface="Arial Narrow"/>
                        </a:rPr>
                        <a:t>diritti di segreteria, carte d'identità e di polizia mortuaria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baseline="0">
                          <a:solidFill>
                            <a:srgbClr val="000000"/>
                          </a:solidFill>
                          <a:latin typeface="Arial Narrow"/>
                        </a:rPr>
                        <a:t>142.832,52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20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latin typeface="Arial Narrow"/>
                        </a:rPr>
                        <a:t>proventi mensa scolastica (</a:t>
                      </a:r>
                      <a:r>
                        <a:rPr lang="it-IT" sz="1400" b="0" i="0" u="none" strike="noStrike" baseline="0" dirty="0" err="1">
                          <a:solidFill>
                            <a:srgbClr val="000000"/>
                          </a:solidFill>
                          <a:latin typeface="Arial Narrow"/>
                        </a:rPr>
                        <a:t>serv</a:t>
                      </a:r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latin typeface="Arial Narrow"/>
                        </a:rPr>
                        <a:t>. totalmente </a:t>
                      </a:r>
                      <a:r>
                        <a:rPr lang="it-IT" sz="1400" b="0" i="0" u="none" strike="noStrike" baseline="0" dirty="0" err="1">
                          <a:solidFill>
                            <a:srgbClr val="000000"/>
                          </a:solidFill>
                          <a:latin typeface="Arial Narrow"/>
                        </a:rPr>
                        <a:t>esternalizz</a:t>
                      </a:r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latin typeface="Arial Narrow"/>
                        </a:rPr>
                        <a:t>. a partire dall'A.S. 16/17)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latin typeface="Arial Narrow"/>
                        </a:rPr>
                        <a:t>25.246,41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56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baseline="0">
                          <a:solidFill>
                            <a:srgbClr val="000000"/>
                          </a:solidFill>
                          <a:latin typeface="Arial Narrow"/>
                        </a:rPr>
                        <a:t>proventi trasporto scolastico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latin typeface="Arial Narrow"/>
                        </a:rPr>
                        <a:t>34.868,55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56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baseline="0">
                          <a:solidFill>
                            <a:srgbClr val="000000"/>
                          </a:solidFill>
                          <a:latin typeface="Arial Narrow"/>
                        </a:rPr>
                        <a:t>proventi assistenza domiciliare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latin typeface="Arial Narrow"/>
                        </a:rPr>
                        <a:t>60.568,09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56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latin typeface="Arial Narrow"/>
                        </a:rPr>
                        <a:t>proventi e diritti delle iniziative per la terza età e sociali diverse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latin typeface="Arial Narrow"/>
                        </a:rPr>
                        <a:t>29.388,87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56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baseline="0">
                          <a:solidFill>
                            <a:srgbClr val="000000"/>
                          </a:solidFill>
                          <a:latin typeface="Arial Narrow"/>
                        </a:rPr>
                        <a:t>proventi dei centri sportivi e sociali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latin typeface="Arial Narrow"/>
                        </a:rPr>
                        <a:t>65.710,12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56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baseline="0">
                          <a:solidFill>
                            <a:srgbClr val="000000"/>
                          </a:solidFill>
                          <a:latin typeface="Arial Narrow"/>
                        </a:rPr>
                        <a:t>proventi di vendite e servizi occasionali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latin typeface="Arial Narrow"/>
                        </a:rPr>
                        <a:t>40.182,89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56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baseline="0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cosap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e dal 2021 canone unico patrimoniale</a:t>
                      </a:r>
                      <a:endParaRPr lang="it-IT" sz="1400" b="0" i="0" u="none" strike="noStrike" baseline="0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latin typeface="Arial Narrow"/>
                        </a:rPr>
                        <a:t>412.372,34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20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latin typeface="Arial Narrow"/>
                        </a:rPr>
                        <a:t>concessioni cimiteriali ed altre concessioni e canoni per utilizzo beni patrimoniali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latin typeface="Arial Narrow"/>
                        </a:rPr>
                        <a:t>192.369,81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56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latin typeface="Arial Narrow"/>
                        </a:rPr>
                        <a:t>ristoro passività pregresse  da gestore rete idrica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latin typeface="Arial Narrow"/>
                        </a:rPr>
                        <a:t>86.423,15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56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baseline="0">
                          <a:solidFill>
                            <a:srgbClr val="000000"/>
                          </a:solidFill>
                          <a:latin typeface="Arial Narrow"/>
                        </a:rPr>
                        <a:t>indennizzo da gestore servizio distribuzione gas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latin typeface="Arial Narrow"/>
                        </a:rPr>
                        <a:t>122.955,71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120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baseline="0">
                          <a:solidFill>
                            <a:srgbClr val="000000"/>
                          </a:solidFill>
                          <a:latin typeface="Arial Narrow"/>
                        </a:rPr>
                        <a:t>sanzioni per violazioni al codice della strada ed altre amm.ve e urbanistiche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latin typeface="Arial Narrow"/>
                        </a:rPr>
                        <a:t>731.959,23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56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baseline="0">
                          <a:solidFill>
                            <a:srgbClr val="000000"/>
                          </a:solidFill>
                          <a:latin typeface="Arial Narrow"/>
                        </a:rPr>
                        <a:t>interessi attivi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latin typeface="Arial Narrow"/>
                        </a:rPr>
                        <a:t>11.901,44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56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latin typeface="Arial Narrow"/>
                        </a:rPr>
                        <a:t>dividendo </a:t>
                      </a:r>
                      <a:r>
                        <a:rPr lang="it-IT" sz="1400" b="0" i="0" u="none" strike="noStrike" baseline="0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Ascoholding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it-IT" sz="1400" b="0" i="0" u="none" strike="noStrike" baseline="0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SpA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endParaRPr lang="it-IT" sz="1400" b="0" i="0" u="none" strike="noStrike" baseline="0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latin typeface="Arial Narrow"/>
                        </a:rPr>
                        <a:t>1.096.016,59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56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baseline="0">
                          <a:solidFill>
                            <a:srgbClr val="000000"/>
                          </a:solidFill>
                          <a:latin typeface="Arial Narrow"/>
                        </a:rPr>
                        <a:t>risarcimento danni da compagnie di assicurazione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latin typeface="Arial Narrow"/>
                        </a:rPr>
                        <a:t>28.104,65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56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baseline="0">
                          <a:solidFill>
                            <a:srgbClr val="000000"/>
                          </a:solidFill>
                          <a:latin typeface="Arial Narrow"/>
                        </a:rPr>
                        <a:t>rimborso da altre amministrazioni per spese del personale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latin typeface="Arial Narrow"/>
                        </a:rPr>
                        <a:t>51.973,79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056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baseline="0">
                          <a:solidFill>
                            <a:srgbClr val="000000"/>
                          </a:solidFill>
                          <a:latin typeface="Arial Narrow"/>
                        </a:rPr>
                        <a:t>altri rimborsi e concorsi di spesa e altre entrate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latin typeface="Arial Narrow"/>
                        </a:rPr>
                        <a:t>415.041,68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056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baseline="0">
                          <a:solidFill>
                            <a:srgbClr val="000000"/>
                          </a:solidFill>
                          <a:latin typeface="Arial Narrow"/>
                        </a:rPr>
                        <a:t>IVA split payment e reverse charge attività commerciali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latin typeface="Arial Narrow"/>
                        </a:rPr>
                        <a:t>49.107,97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0566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1" u="none" strike="noStrike" baseline="0">
                          <a:solidFill>
                            <a:srgbClr val="000000"/>
                          </a:solidFill>
                          <a:latin typeface="Arial Narrow"/>
                        </a:rPr>
                        <a:t>totale proventi extratributari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baseline="0" dirty="0">
                          <a:solidFill>
                            <a:srgbClr val="000000"/>
                          </a:solidFill>
                          <a:latin typeface="Arial Narrow"/>
                        </a:rPr>
                        <a:t>3.597.023,81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88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5C8F57B0-9015-5CD7-293A-E95C0C22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032" y="0"/>
            <a:ext cx="1265936" cy="8307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7F5AFDD5-FEA1-4838-B3DE-0739F1C997D6}"/>
              </a:ext>
            </a:extLst>
          </p:cNvPr>
          <p:cNvSpPr/>
          <p:nvPr/>
        </p:nvSpPr>
        <p:spPr>
          <a:xfrm>
            <a:off x="266006" y="1067179"/>
            <a:ext cx="1076221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ANDAMENTO </a:t>
            </a:r>
            <a:r>
              <a:rPr lang="it-IT" sz="2800" b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SPESA CORRENTE DELL’ENTE NEGLI ULTIMI 4 ANNI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162157"/>
              </p:ext>
            </p:extLst>
          </p:nvPr>
        </p:nvGraphicFramePr>
        <p:xfrm>
          <a:off x="1188721" y="1720738"/>
          <a:ext cx="10113816" cy="4264426"/>
        </p:xfrm>
        <a:graphic>
          <a:graphicData uri="http://schemas.openxmlformats.org/drawingml/2006/table">
            <a:tbl>
              <a:tblPr/>
              <a:tblGrid>
                <a:gridCol w="3163476">
                  <a:extLst>
                    <a:ext uri="{9D8B030D-6E8A-4147-A177-3AD203B41FA5}">
                      <a16:colId xmlns:a16="http://schemas.microsoft.com/office/drawing/2014/main" val="3999542933"/>
                    </a:ext>
                  </a:extLst>
                </a:gridCol>
                <a:gridCol w="1699468">
                  <a:extLst>
                    <a:ext uri="{9D8B030D-6E8A-4147-A177-3AD203B41FA5}">
                      <a16:colId xmlns:a16="http://schemas.microsoft.com/office/drawing/2014/main" val="376264503"/>
                    </a:ext>
                  </a:extLst>
                </a:gridCol>
                <a:gridCol w="1482616">
                  <a:extLst>
                    <a:ext uri="{9D8B030D-6E8A-4147-A177-3AD203B41FA5}">
                      <a16:colId xmlns:a16="http://schemas.microsoft.com/office/drawing/2014/main" val="1904448805"/>
                    </a:ext>
                  </a:extLst>
                </a:gridCol>
                <a:gridCol w="1437520">
                  <a:extLst>
                    <a:ext uri="{9D8B030D-6E8A-4147-A177-3AD203B41FA5}">
                      <a16:colId xmlns:a16="http://schemas.microsoft.com/office/drawing/2014/main" val="1154951050"/>
                    </a:ext>
                  </a:extLst>
                </a:gridCol>
                <a:gridCol w="1437520">
                  <a:extLst>
                    <a:ext uri="{9D8B030D-6E8A-4147-A177-3AD203B41FA5}">
                      <a16:colId xmlns:a16="http://schemas.microsoft.com/office/drawing/2014/main" val="358640880"/>
                    </a:ext>
                  </a:extLst>
                </a:gridCol>
                <a:gridCol w="893216">
                  <a:extLst>
                    <a:ext uri="{9D8B030D-6E8A-4147-A177-3AD203B41FA5}">
                      <a16:colId xmlns:a16="http://schemas.microsoft.com/office/drawing/2014/main" val="1574202884"/>
                    </a:ext>
                  </a:extLst>
                </a:gridCol>
              </a:tblGrid>
              <a:tr h="38848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Spese Correnti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291902"/>
                  </a:ext>
                </a:extLst>
              </a:tr>
              <a:tr h="38848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Personale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2.872.450,87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2.807.079,95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2.953.418,89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3.146.898,26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470610"/>
                  </a:ext>
                </a:extLst>
              </a:tr>
              <a:tr h="38848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Imposte e tasse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193.262,07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191.309,79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202.227,61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220.483,69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365175"/>
                  </a:ext>
                </a:extLst>
              </a:tr>
              <a:tr h="38848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Acquisto di beni e servizi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2.831.540,02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3.516.052,74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3.962.296,06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3.871.154,21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2059352"/>
                  </a:ext>
                </a:extLst>
              </a:tr>
              <a:tr h="3981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Trasferimenti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1.329.220,56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1.823.152,41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1.399.125,28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1.601.715,93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602704"/>
                  </a:ext>
                </a:extLst>
              </a:tr>
              <a:tr h="38848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Interessi passivi e oneri finanziari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322.314,41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277.470,61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250.165,77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243.903,04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581646"/>
                  </a:ext>
                </a:extLst>
              </a:tr>
              <a:tr h="38848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Rimborsi e poste correttive delle entrate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123.334,72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84.172,00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56.063,98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54.692,70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451684"/>
                  </a:ext>
                </a:extLst>
              </a:tr>
              <a:tr h="38848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Altre spese correnti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87.540,47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85.297,40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100.070,95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106.429,04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355469"/>
                  </a:ext>
                </a:extLst>
              </a:tr>
              <a:tr h="406981"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7.759.663,12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8.784.534,90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8.923.368,54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9.245.276,87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761551"/>
                  </a:ext>
                </a:extLst>
              </a:tr>
              <a:tr h="73996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*comprende gli arretrati CCNL 19-21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582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6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5C8F57B0-9015-5CD7-293A-E95C0C22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032" y="0"/>
            <a:ext cx="1265936" cy="8307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7F5AFDD5-FEA1-4838-B3DE-0739F1C997D6}"/>
              </a:ext>
            </a:extLst>
          </p:cNvPr>
          <p:cNvSpPr/>
          <p:nvPr/>
        </p:nvSpPr>
        <p:spPr>
          <a:xfrm>
            <a:off x="152400" y="1050554"/>
            <a:ext cx="1165167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ANDAMENTO </a:t>
            </a:r>
            <a:r>
              <a:rPr lang="it-IT" sz="2800" b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SPESA DI INVESTIMENTO DELL’ENTE NEGLI ULTIMI 4 ANNI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790407"/>
              </p:ext>
            </p:extLst>
          </p:nvPr>
        </p:nvGraphicFramePr>
        <p:xfrm>
          <a:off x="789710" y="1961807"/>
          <a:ext cx="10390909" cy="3516281"/>
        </p:xfrm>
        <a:graphic>
          <a:graphicData uri="http://schemas.openxmlformats.org/drawingml/2006/table">
            <a:tbl>
              <a:tblPr/>
              <a:tblGrid>
                <a:gridCol w="2424545">
                  <a:extLst>
                    <a:ext uri="{9D8B030D-6E8A-4147-A177-3AD203B41FA5}">
                      <a16:colId xmlns:a16="http://schemas.microsoft.com/office/drawing/2014/main" val="3966020564"/>
                    </a:ext>
                  </a:extLst>
                </a:gridCol>
                <a:gridCol w="1991591">
                  <a:extLst>
                    <a:ext uri="{9D8B030D-6E8A-4147-A177-3AD203B41FA5}">
                      <a16:colId xmlns:a16="http://schemas.microsoft.com/office/drawing/2014/main" val="3882680181"/>
                    </a:ext>
                  </a:extLst>
                </a:gridCol>
                <a:gridCol w="1991591">
                  <a:extLst>
                    <a:ext uri="{9D8B030D-6E8A-4147-A177-3AD203B41FA5}">
                      <a16:colId xmlns:a16="http://schemas.microsoft.com/office/drawing/2014/main" val="824091881"/>
                    </a:ext>
                  </a:extLst>
                </a:gridCol>
                <a:gridCol w="1991591">
                  <a:extLst>
                    <a:ext uri="{9D8B030D-6E8A-4147-A177-3AD203B41FA5}">
                      <a16:colId xmlns:a16="http://schemas.microsoft.com/office/drawing/2014/main" val="563017064"/>
                    </a:ext>
                  </a:extLst>
                </a:gridCol>
                <a:gridCol w="1991591">
                  <a:extLst>
                    <a:ext uri="{9D8B030D-6E8A-4147-A177-3AD203B41FA5}">
                      <a16:colId xmlns:a16="http://schemas.microsoft.com/office/drawing/2014/main" val="287724079"/>
                    </a:ext>
                  </a:extLst>
                </a:gridCol>
              </a:tblGrid>
              <a:tr h="60775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Spese in conto capitale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157975"/>
                  </a:ext>
                </a:extLst>
              </a:tr>
              <a:tr h="104186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Investimenti fissi e lordi e acquisto di terreni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2.276.559,01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2.507.030,37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3.554.062,32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4.202.513,10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285410"/>
                  </a:ext>
                </a:extLst>
              </a:tr>
              <a:tr h="60775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Contributi agli investimenti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533976"/>
                  </a:ext>
                </a:extLst>
              </a:tr>
              <a:tr h="62945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Altre spese in conto capitale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79.261,06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95.383,29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93.349,59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67.136,38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298041"/>
                  </a:ext>
                </a:extLst>
              </a:tr>
              <a:tr h="629458"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2.355.820,07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2.602.413,66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3.651.411,91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4.269.649,48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969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14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5C8F57B0-9015-5CD7-293A-E95C0C22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032" y="0"/>
            <a:ext cx="1265936" cy="8307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1AF3F6E5-118E-4C62-9DB4-56036BB0EF65}"/>
              </a:ext>
            </a:extLst>
          </p:cNvPr>
          <p:cNvSpPr/>
          <p:nvPr/>
        </p:nvSpPr>
        <p:spPr>
          <a:xfrm>
            <a:off x="182880" y="927854"/>
            <a:ext cx="11826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ctr">
              <a:spcAft>
                <a:spcPts val="0"/>
              </a:spcAft>
            </a:pPr>
            <a:r>
              <a:rPr lang="it-IT" sz="2800" b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SPESE IN CONTO CAPITALE</a:t>
            </a:r>
            <a:endParaRPr lang="it-IT" sz="2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81891" y="1548157"/>
            <a:ext cx="10972800" cy="3524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just"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spesa in conto capitale ammonta a €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4.269.649,48 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si riferisce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40385" algn="just">
              <a:lnSpc>
                <a:spcPct val="107000"/>
              </a:lnSpc>
              <a:spcAft>
                <a:spcPts val="800"/>
              </a:spcAft>
            </a:pPr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100"/>
              <a:tabLst>
                <a:tab pos="33655" algn="l"/>
              </a:tabLst>
            </a:pP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Lavori di miglioramento sismico ex scuola </a:t>
            </a:r>
            <a:r>
              <a:rPr lang="it-IT" sz="28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Pastro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Stralcio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€ 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778.615,75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100"/>
              <a:tabLst>
                <a:tab pos="33655" algn="l"/>
              </a:tabLst>
            </a:pP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Acquisto 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macchine, impianti, arredi e attrezzature 	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€ 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115.584,50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100"/>
              <a:tabLst>
                <a:tab pos="33655" algn="l"/>
              </a:tabLst>
            </a:pP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Incarichi professionali per la realizzazione di investimenti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€     67.656,31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100"/>
              <a:tabLst>
                <a:tab pos="33655" algn="l"/>
              </a:tabLst>
            </a:pP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Acquisto 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mezzi e attrezzature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comando 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polizia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locale 	      €   	  96.385,87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100"/>
              <a:tabLst>
                <a:tab pos="33655" algn="l"/>
              </a:tabLst>
            </a:pP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			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88749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5C8F57B0-9015-5CD7-293A-E95C0C22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032" y="0"/>
            <a:ext cx="1265936" cy="8307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1AF3F6E5-118E-4C62-9DB4-56036BB0EF65}"/>
              </a:ext>
            </a:extLst>
          </p:cNvPr>
          <p:cNvSpPr/>
          <p:nvPr/>
        </p:nvSpPr>
        <p:spPr>
          <a:xfrm>
            <a:off x="182880" y="927854"/>
            <a:ext cx="11826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ctr">
              <a:spcAft>
                <a:spcPts val="0"/>
              </a:spcAft>
            </a:pPr>
            <a:r>
              <a:rPr lang="it-IT" sz="2800" b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SPESE IN CONTO CAPITALE</a:t>
            </a:r>
            <a:endParaRPr lang="it-IT" sz="2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96239" y="1548157"/>
            <a:ext cx="11612880" cy="3169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SzPts val="1100"/>
              <a:tabLst>
                <a:tab pos="33655" algn="l"/>
              </a:tabLst>
            </a:pP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Interventi di adeguamento e manutenzione straordinaria nelle scuole medie,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elementari e 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palestre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scolastiche:	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   €  1.580.646,14</a:t>
            </a:r>
            <a:endParaRPr lang="it-IT" sz="2800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655" algn="l"/>
                <a:tab pos="449580" algn="l"/>
              </a:tabLst>
            </a:pP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lavori </a:t>
            </a: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 manutenzione scuole elementari e medie del 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territorio e altro</a:t>
            </a: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€   14.388,18</a:t>
            </a:r>
            <a:endParaRPr lang="it-IT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655" algn="l"/>
                <a:tab pos="449580" algn="l"/>
              </a:tabLst>
            </a:pP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lavori di adeguamento strutturale scuola M. Polo – rifacimento palestra scolastica	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€ 311.539,60</a:t>
            </a:r>
            <a:endParaRPr lang="it-IT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655" algn="l"/>
                <a:tab pos="449580" algn="l"/>
              </a:tabLst>
            </a:pP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lavori di 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sostituzione serramenti scuole D. L. Pellizzari e progettazione nuovo </a:t>
            </a:r>
          </a:p>
          <a:p>
            <a:pPr lvl="1" algn="just">
              <a:lnSpc>
                <a:spcPct val="107000"/>
              </a:lnSpc>
              <a:spcAft>
                <a:spcPts val="0"/>
              </a:spcAft>
              <a:tabLst>
                <a:tab pos="33655" algn="l"/>
                <a:tab pos="449580" algn="l"/>
              </a:tabLst>
            </a:pP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refettorio di Catena _ PNRR					      </a:t>
            </a: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€   130.446,29 </a:t>
            </a:r>
            <a:endParaRPr lang="it-IT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655" algn="l"/>
                <a:tab pos="449580" algn="l"/>
              </a:tabLst>
            </a:pP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lavori di adeguamento sismico ed </a:t>
            </a:r>
            <a:r>
              <a:rPr lang="it-IT" sz="22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efficientamento</a:t>
            </a: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energetico 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scuola </a:t>
            </a:r>
          </a:p>
          <a:p>
            <a:pPr lvl="1" algn="just">
              <a:lnSpc>
                <a:spcPct val="107000"/>
              </a:lnSpc>
              <a:spcAft>
                <a:spcPts val="0"/>
              </a:spcAft>
              <a:tabLst>
                <a:tab pos="33655" algn="l"/>
                <a:tab pos="449580" algn="l"/>
              </a:tabLst>
            </a:pP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media Scarpa 2</a:t>
            </a: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° stralcio 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rifacimento impianti tecnologici		           € 1.124.272,07</a:t>
            </a:r>
            <a:endParaRPr lang="it-IT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42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5C8F57B0-9015-5CD7-293A-E95C0C22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032" y="0"/>
            <a:ext cx="1265936" cy="8307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1AF3F6E5-118E-4C62-9DB4-56036BB0EF65}"/>
              </a:ext>
            </a:extLst>
          </p:cNvPr>
          <p:cNvSpPr/>
          <p:nvPr/>
        </p:nvSpPr>
        <p:spPr>
          <a:xfrm>
            <a:off x="182880" y="927854"/>
            <a:ext cx="11826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ctr">
              <a:spcAft>
                <a:spcPts val="0"/>
              </a:spcAft>
            </a:pPr>
            <a:r>
              <a:rPr lang="it-IT" sz="2800" b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SPESE IN CONTO CAPITALE</a:t>
            </a:r>
            <a:endParaRPr lang="it-IT" sz="2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39585" y="1548157"/>
            <a:ext cx="10690167" cy="4176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SzPts val="1100"/>
              <a:tabLst>
                <a:tab pos="33655" algn="l"/>
              </a:tabLst>
            </a:pP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Interventi di viabilità 						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€       1.419.735,49 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it-IT" sz="2800" dirty="0" smtClean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100"/>
              <a:buFont typeface="Arial" panose="020B0604020202020204" pitchFamily="34" charset="0"/>
              <a:buChar char="•"/>
              <a:tabLst>
                <a:tab pos="33655" algn="l"/>
              </a:tabLst>
            </a:pP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riqualificazione Piazza di Catena	 - 1° e 2° stralcio			            €   472.639,55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100"/>
              <a:buFont typeface="Arial" panose="020B0604020202020204" pitchFamily="34" charset="0"/>
              <a:buChar char="•"/>
              <a:tabLst>
                <a:tab pos="33655" algn="l"/>
              </a:tabLst>
            </a:pP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pista </a:t>
            </a: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ciclopedonale via F.lli Bandiera 				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€     33.305,57</a:t>
            </a:r>
            <a:endParaRPr lang="it-IT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100"/>
              <a:buFont typeface="Arial" panose="020B0604020202020204" pitchFamily="34" charset="0"/>
              <a:buChar char="•"/>
              <a:tabLst>
                <a:tab pos="33655" algn="l"/>
              </a:tabLst>
            </a:pP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realizzazione strada </a:t>
            </a: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 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collegamento </a:t>
            </a: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via Marconi-Via Galvani 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€   294.393,63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100"/>
              <a:buFont typeface="Arial" panose="020B0604020202020204" pitchFamily="34" charset="0"/>
              <a:buChar char="•"/>
              <a:tabLst>
                <a:tab pos="33655" algn="l"/>
              </a:tabLst>
            </a:pP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sistemazione via Piave - tratto via </a:t>
            </a:r>
            <a:r>
              <a:rPr lang="it-IT" sz="2200" dirty="0" err="1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Selghere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-via </a:t>
            </a:r>
            <a:r>
              <a:rPr lang="it-IT" sz="2200" dirty="0" err="1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Montegrappa</a:t>
            </a: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€   132.792,18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100"/>
              <a:buFont typeface="Arial" panose="020B0604020202020204" pitchFamily="34" charset="0"/>
              <a:buChar char="•"/>
              <a:tabLst>
                <a:tab pos="33655" algn="l"/>
              </a:tabLst>
            </a:pP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ripristino pavimentazione percorso ciclo-pedonale via Trieste 	            €     87.698,87</a:t>
            </a:r>
            <a:endParaRPr lang="it-IT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100"/>
              <a:buFont typeface="Arial" panose="020B0604020202020204" pitchFamily="34" charset="0"/>
              <a:buChar char="•"/>
              <a:tabLst>
                <a:tab pos="33655" algn="l"/>
              </a:tabLst>
            </a:pP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manutenzione viabilità ed interventi di urbanizzazione 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primaria, 	            €   398.905,69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100"/>
              <a:tabLst>
                <a:tab pos="33655" algn="l"/>
              </a:tabLst>
            </a:pP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realizzazione attraversamento pedonale viale della Repubblica,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100"/>
              <a:tabLst>
                <a:tab pos="33655" algn="l"/>
              </a:tabLst>
            </a:pP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illuminazione </a:t>
            </a: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attraversamenti 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pedonali in via Postioma e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100"/>
              <a:tabLst>
                <a:tab pos="33655" algn="l"/>
              </a:tabLst>
            </a:pP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parcheggio cimitero di Fontane, acquisto attrezzatura spargisale,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100"/>
              <a:tabLst>
                <a:tab pos="33655" algn="l"/>
              </a:tabLst>
            </a:pP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aggiornamento Piano Traffico Urbano  </a:t>
            </a:r>
          </a:p>
        </p:txBody>
      </p:sp>
    </p:spTree>
    <p:extLst>
      <p:ext uri="{BB962C8B-B14F-4D97-AF65-F5344CB8AC3E}">
        <p14:creationId xmlns:p14="http://schemas.microsoft.com/office/powerpoint/2010/main" val="95796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5C8F57B0-9015-5CD7-293A-E95C0C22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032" y="0"/>
            <a:ext cx="1265936" cy="8307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1AF3F6E5-118E-4C62-9DB4-56036BB0EF65}"/>
              </a:ext>
            </a:extLst>
          </p:cNvPr>
          <p:cNvSpPr/>
          <p:nvPr/>
        </p:nvSpPr>
        <p:spPr>
          <a:xfrm>
            <a:off x="182880" y="927854"/>
            <a:ext cx="11826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ctr">
              <a:spcAft>
                <a:spcPts val="0"/>
              </a:spcAft>
            </a:pPr>
            <a:r>
              <a:rPr lang="it-IT" sz="2800" b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SPESE IN CONTO CAPITALE</a:t>
            </a:r>
            <a:endParaRPr lang="it-IT" sz="2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56952" y="2044005"/>
            <a:ext cx="10507287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buSzPts val="1100"/>
              <a:tabLst>
                <a:tab pos="33655" algn="l"/>
              </a:tabLst>
            </a:pP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Manutenzione straordinaria percorso naturalistico </a:t>
            </a:r>
            <a:r>
              <a:rPr lang="it-IT" sz="28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Piavesella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€  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103.789,84                 </a:t>
            </a:r>
            <a:endParaRPr lang="it-IT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100"/>
              <a:tabLst>
                <a:tab pos="33655" algn="l"/>
              </a:tabLst>
            </a:pP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Adeguamento 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tribune del campo da rugby di Via Marconi </a:t>
            </a:r>
            <a:endParaRPr lang="it-IT" sz="2800" dirty="0" smtClean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100"/>
              <a:tabLst>
                <a:tab pos="33655" algn="l"/>
              </a:tabLst>
            </a:pP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 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altri interventi su impianti sportivi 	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€   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26.699,59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100"/>
              <a:tabLst>
                <a:tab pos="33655" algn="l"/>
              </a:tabLst>
            </a:pP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Acquisto 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patrimonio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bibliotecario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	€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13.399,61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100"/>
              <a:tabLst>
                <a:tab pos="33655" algn="l"/>
              </a:tabLst>
            </a:pP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Restituzione 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contributi di urbanizzazione 				€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67.136,38</a:t>
            </a:r>
            <a:endParaRPr lang="it-IT" sz="2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100"/>
              <a:tabLst>
                <a:tab pos="33655" algn="l"/>
              </a:tabLst>
            </a:pPr>
            <a:endParaRPr lang="it-IT" sz="2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12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5C8F57B0-9015-5CD7-293A-E95C0C22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032" y="0"/>
            <a:ext cx="1265936" cy="8307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1AF3F6E5-118E-4C62-9DB4-56036BB0EF65}"/>
              </a:ext>
            </a:extLst>
          </p:cNvPr>
          <p:cNvSpPr/>
          <p:nvPr/>
        </p:nvSpPr>
        <p:spPr>
          <a:xfrm>
            <a:off x="182880" y="927854"/>
            <a:ext cx="11826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ctr">
              <a:spcAft>
                <a:spcPts val="0"/>
              </a:spcAft>
            </a:pPr>
            <a:r>
              <a:rPr lang="it-IT" sz="2800" b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SPESE IN CONTO CAPITALE</a:t>
            </a:r>
            <a:endParaRPr lang="it-IT" sz="2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64276" y="1582341"/>
            <a:ext cx="106236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Arial Narrow" panose="020B0606020202030204" pitchFamily="34" charset="0"/>
              </a:rPr>
              <a:t>Le somme accantonate a </a:t>
            </a:r>
            <a:r>
              <a:rPr lang="it-IT" sz="2400" b="1" dirty="0">
                <a:latin typeface="Arial Narrow" panose="020B0606020202030204" pitchFamily="34" charset="0"/>
              </a:rPr>
              <a:t>fondo pluriennale vincolato in conto capitale di complessivi € 5.273.383,22 </a:t>
            </a:r>
            <a:r>
              <a:rPr lang="it-IT" sz="2400" dirty="0">
                <a:latin typeface="Arial Narrow" panose="020B0606020202030204" pitchFamily="34" charset="0"/>
              </a:rPr>
              <a:t>si riferiscono ai lavori in corso, finanziati con </a:t>
            </a:r>
            <a:r>
              <a:rPr lang="it-IT" sz="2400" dirty="0" smtClean="0">
                <a:latin typeface="Arial Narrow" panose="020B0606020202030204" pitchFamily="34" charset="0"/>
              </a:rPr>
              <a:t>entrate accertate </a:t>
            </a:r>
            <a:r>
              <a:rPr lang="it-IT" sz="2400" dirty="0">
                <a:latin typeface="Arial Narrow" panose="020B0606020202030204" pitchFamily="34" charset="0"/>
              </a:rPr>
              <a:t>per: interventi di adeguamento nelle scuole e degli impianti sportivi, lavori 2. Stralcio ex scuola </a:t>
            </a:r>
            <a:r>
              <a:rPr lang="it-IT" sz="2400" dirty="0" err="1">
                <a:latin typeface="Arial Narrow" panose="020B0606020202030204" pitchFamily="34" charset="0"/>
              </a:rPr>
              <a:t>Pastro</a:t>
            </a:r>
            <a:r>
              <a:rPr lang="it-IT" sz="2400" dirty="0">
                <a:latin typeface="Arial Narrow" panose="020B0606020202030204" pitchFamily="34" charset="0"/>
              </a:rPr>
              <a:t>, manutenzione straordinaria </a:t>
            </a:r>
            <a:r>
              <a:rPr lang="it-IT" sz="2400" dirty="0" smtClean="0">
                <a:latin typeface="Arial Narrow" panose="020B0606020202030204" pitchFamily="34" charset="0"/>
              </a:rPr>
              <a:t>viabilità </a:t>
            </a:r>
            <a:r>
              <a:rPr lang="it-IT" sz="2400" dirty="0">
                <a:latin typeface="Arial Narrow" panose="020B0606020202030204" pitchFamily="34" charset="0"/>
              </a:rPr>
              <a:t>e interventi </a:t>
            </a:r>
            <a:r>
              <a:rPr lang="it-IT" sz="2400" dirty="0" smtClean="0">
                <a:latin typeface="Arial Narrow" panose="020B0606020202030204" pitchFamily="34" charset="0"/>
              </a:rPr>
              <a:t>di urbanizzazione </a:t>
            </a:r>
            <a:r>
              <a:rPr lang="it-IT" sz="2400" dirty="0">
                <a:latin typeface="Arial Narrow" panose="020B0606020202030204" pitchFamily="34" charset="0"/>
              </a:rPr>
              <a:t>primaria (Via Piave, </a:t>
            </a:r>
            <a:r>
              <a:rPr lang="it-IT" sz="2400">
                <a:latin typeface="Arial Narrow" panose="020B0606020202030204" pitchFamily="34" charset="0"/>
              </a:rPr>
              <a:t>Via </a:t>
            </a:r>
            <a:r>
              <a:rPr lang="it-IT" sz="2400" smtClean="0">
                <a:latin typeface="Arial Narrow" panose="020B0606020202030204" pitchFamily="34" charset="0"/>
              </a:rPr>
              <a:t>Libertà, </a:t>
            </a:r>
            <a:r>
              <a:rPr lang="it-IT" sz="2400" dirty="0">
                <a:latin typeface="Arial Narrow" panose="020B0606020202030204" pitchFamily="34" charset="0"/>
              </a:rPr>
              <a:t>Piazza A. Moro, Piazza </a:t>
            </a:r>
            <a:r>
              <a:rPr lang="it-IT" sz="2400" dirty="0" err="1">
                <a:latin typeface="Arial Narrow" panose="020B0606020202030204" pitchFamily="34" charset="0"/>
              </a:rPr>
              <a:t>Pinarello</a:t>
            </a:r>
            <a:r>
              <a:rPr lang="it-IT" sz="2400" dirty="0">
                <a:latin typeface="Arial Narrow" panose="020B0606020202030204" pitchFamily="34" charset="0"/>
              </a:rPr>
              <a:t>, strade collegamento SS 13/Via Marconi e via Marconi/Via Galvani), </a:t>
            </a:r>
            <a:r>
              <a:rPr lang="it-IT" sz="2400" dirty="0" smtClean="0">
                <a:latin typeface="Arial Narrow" panose="020B0606020202030204" pitchFamily="34" charset="0"/>
              </a:rPr>
              <a:t>acquisto attrezzature </a:t>
            </a:r>
            <a:r>
              <a:rPr lang="it-IT" sz="2400" dirty="0">
                <a:latin typeface="Arial Narrow" panose="020B0606020202030204" pitchFamily="34" charset="0"/>
              </a:rPr>
              <a:t>per aree verdi e manutenzione percorsi naturalistici, spese tecniche per interventi in ambito urbanistico, fornitura di arredi, mezzi e attrezzature </a:t>
            </a:r>
            <a:r>
              <a:rPr lang="it-IT" sz="2400" dirty="0" smtClean="0">
                <a:latin typeface="Arial Narrow" panose="020B0606020202030204" pitchFamily="34" charset="0"/>
              </a:rPr>
              <a:t>e manutenzione </a:t>
            </a:r>
            <a:r>
              <a:rPr lang="it-IT" sz="2400" dirty="0">
                <a:latin typeface="Arial Narrow" panose="020B0606020202030204" pitchFamily="34" charset="0"/>
              </a:rPr>
              <a:t>impianti</a:t>
            </a:r>
            <a:r>
              <a:rPr lang="it-IT" dirty="0">
                <a:latin typeface="ArialNarrow"/>
              </a:rPr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212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5C8F57B0-9015-5CD7-293A-E95C0C22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032" y="0"/>
            <a:ext cx="1265936" cy="8307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7C04E23-AE1C-460D-A98A-2D728FE6452A}"/>
              </a:ext>
            </a:extLst>
          </p:cNvPr>
          <p:cNvSpPr/>
          <p:nvPr/>
        </p:nvSpPr>
        <p:spPr>
          <a:xfrm>
            <a:off x="297873" y="830771"/>
            <a:ext cx="10979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ctr">
              <a:spcAft>
                <a:spcPts val="0"/>
              </a:spcAft>
            </a:pPr>
            <a:r>
              <a:rPr lang="it-IT" sz="2800" b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RISULTATO D’AMMINISTRAZIONE ESERCIZIO </a:t>
            </a:r>
            <a:r>
              <a:rPr lang="it-IT" sz="28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2023</a:t>
            </a:r>
            <a:endParaRPr lang="it-IT" sz="2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3AF1AC5-25D3-4CF9-A074-24ED2466E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80" y="1878012"/>
            <a:ext cx="219018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24325"/>
              </p:ext>
            </p:extLst>
          </p:nvPr>
        </p:nvGraphicFramePr>
        <p:xfrm>
          <a:off x="2302934" y="1353988"/>
          <a:ext cx="8322733" cy="5319584"/>
        </p:xfrm>
        <a:graphic>
          <a:graphicData uri="http://schemas.openxmlformats.org/drawingml/2006/table">
            <a:tbl>
              <a:tblPr/>
              <a:tblGrid>
                <a:gridCol w="3082493">
                  <a:extLst>
                    <a:ext uri="{9D8B030D-6E8A-4147-A177-3AD203B41FA5}">
                      <a16:colId xmlns:a16="http://schemas.microsoft.com/office/drawing/2014/main" val="4050279271"/>
                    </a:ext>
                  </a:extLst>
                </a:gridCol>
                <a:gridCol w="2620120">
                  <a:extLst>
                    <a:ext uri="{9D8B030D-6E8A-4147-A177-3AD203B41FA5}">
                      <a16:colId xmlns:a16="http://schemas.microsoft.com/office/drawing/2014/main" val="924757490"/>
                    </a:ext>
                  </a:extLst>
                </a:gridCol>
                <a:gridCol w="2620120">
                  <a:extLst>
                    <a:ext uri="{9D8B030D-6E8A-4147-A177-3AD203B41FA5}">
                      <a16:colId xmlns:a16="http://schemas.microsoft.com/office/drawing/2014/main" val="2368127476"/>
                    </a:ext>
                  </a:extLst>
                </a:gridCol>
              </a:tblGrid>
              <a:tr h="210655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Fondo di cassa all'1.1.2023</a:t>
                      </a:r>
                    </a:p>
                  </a:txBody>
                  <a:tcPr marL="8149" marR="8149" marT="814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149" marR="8149" marT="8149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€ 5.396.962,36</a:t>
                      </a:r>
                    </a:p>
                  </a:txBody>
                  <a:tcPr marL="8149" marR="8149" marT="8149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868887"/>
                  </a:ext>
                </a:extLst>
              </a:tr>
              <a:tr h="210655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1) Riscossioni nell'esercizio</a:t>
                      </a:r>
                    </a:p>
                  </a:txBody>
                  <a:tcPr marL="8149" marR="8149" marT="814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553062"/>
                  </a:ext>
                </a:extLst>
              </a:tr>
              <a:tr h="210655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&gt; in conto residui</a:t>
                      </a:r>
                    </a:p>
                  </a:txBody>
                  <a:tcPr marL="8149" marR="8149" marT="814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€ 2.565.955,71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409549"/>
                  </a:ext>
                </a:extLst>
              </a:tr>
              <a:tr h="210655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&gt; in competenza</a:t>
                      </a:r>
                    </a:p>
                  </a:txBody>
                  <a:tcPr marL="8149" marR="8149" marT="814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€ 11.243.100,36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851"/>
                  </a:ext>
                </a:extLst>
              </a:tr>
              <a:tr h="210655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Totale riscossioni</a:t>
                      </a:r>
                    </a:p>
                  </a:txBody>
                  <a:tcPr marL="8149" marR="8149" marT="814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€ 13.809.056,07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638886"/>
                  </a:ext>
                </a:extLst>
              </a:tr>
              <a:tr h="210655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2) Pagamenti nell'esercizio</a:t>
                      </a:r>
                    </a:p>
                  </a:txBody>
                  <a:tcPr marL="8149" marR="8149" marT="814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52538"/>
                  </a:ext>
                </a:extLst>
              </a:tr>
              <a:tr h="210655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&gt; in conto residui</a:t>
                      </a:r>
                    </a:p>
                  </a:txBody>
                  <a:tcPr marL="8149" marR="8149" marT="814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€ 1.743.605,59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163113"/>
                  </a:ext>
                </a:extLst>
              </a:tr>
              <a:tr h="210655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&gt; in competenza</a:t>
                      </a:r>
                    </a:p>
                  </a:txBody>
                  <a:tcPr marL="8149" marR="8149" marT="814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€ 14.994.561,65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059829"/>
                  </a:ext>
                </a:extLst>
              </a:tr>
              <a:tr h="210655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Totale pagamenti</a:t>
                      </a:r>
                    </a:p>
                  </a:txBody>
                  <a:tcPr marL="8149" marR="8149" marT="814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€ 16.738.167,24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01196"/>
                  </a:ext>
                </a:extLst>
              </a:tr>
              <a:tr h="210655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3) Fondo di cassa al 31.12.2023</a:t>
                      </a:r>
                    </a:p>
                  </a:txBody>
                  <a:tcPr marL="8149" marR="8149" marT="814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€ 2.467.851,19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445405"/>
                  </a:ext>
                </a:extLst>
              </a:tr>
              <a:tr h="210655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4) Residui attivi:</a:t>
                      </a:r>
                    </a:p>
                  </a:txBody>
                  <a:tcPr marL="8149" marR="8149" marT="814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512851"/>
                  </a:ext>
                </a:extLst>
              </a:tr>
              <a:tr h="35507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&gt; provenienti dall'esercizio 2022 e precedenti</a:t>
                      </a:r>
                    </a:p>
                  </a:txBody>
                  <a:tcPr marL="8149" marR="8149" marT="814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€ 1.992.310,34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646674"/>
                  </a:ext>
                </a:extLst>
              </a:tr>
              <a:tr h="210655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&gt; provenienti dalla competenza 2023</a:t>
                      </a:r>
                    </a:p>
                  </a:txBody>
                  <a:tcPr marL="8149" marR="8149" marT="814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€ 6.210.788,77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712757"/>
                  </a:ext>
                </a:extLst>
              </a:tr>
              <a:tr h="210655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Totale residui attivi al 31.12.2023</a:t>
                      </a:r>
                    </a:p>
                  </a:txBody>
                  <a:tcPr marL="8149" marR="8149" marT="814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€ 8.203.099,11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774751"/>
                  </a:ext>
                </a:extLst>
              </a:tr>
              <a:tr h="210655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5) Residui passivi:</a:t>
                      </a:r>
                    </a:p>
                  </a:txBody>
                  <a:tcPr marL="8149" marR="8149" marT="814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512186"/>
                  </a:ext>
                </a:extLst>
              </a:tr>
              <a:tr h="35507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&gt; provenienti dall'esercizio 2022 e precedenti</a:t>
                      </a:r>
                    </a:p>
                  </a:txBody>
                  <a:tcPr marL="8149" marR="8149" marT="814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€ 90.011,92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63150"/>
                  </a:ext>
                </a:extLst>
              </a:tr>
              <a:tr h="210655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&gt; provenienti dalla competenza 2023</a:t>
                      </a:r>
                    </a:p>
                  </a:txBody>
                  <a:tcPr marL="8149" marR="8149" marT="814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€ 1.942.957,27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564520"/>
                  </a:ext>
                </a:extLst>
              </a:tr>
              <a:tr h="210655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Totale residui passivi al 31.12.2023</a:t>
                      </a:r>
                    </a:p>
                  </a:txBody>
                  <a:tcPr marL="8149" marR="8149" marT="814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€ 2.032.969,19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79550"/>
                  </a:ext>
                </a:extLst>
              </a:tr>
              <a:tr h="412986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6) Fondo pluriennale vincolato per spese correnti</a:t>
                      </a:r>
                    </a:p>
                  </a:txBody>
                  <a:tcPr marL="8149" marR="8149" marT="814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€ 229.466,52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644779"/>
                  </a:ext>
                </a:extLst>
              </a:tr>
              <a:tr h="412986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7) Fondo pluriennale vincolato per spese in conto capitale</a:t>
                      </a:r>
                    </a:p>
                  </a:txBody>
                  <a:tcPr marL="8149" marR="8149" marT="814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€ 5.273.383,22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749070"/>
                  </a:ext>
                </a:extLst>
              </a:tr>
              <a:tr h="412986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RISULTATO DI AMMINISTRAZIONE AL 31.12.2023</a:t>
                      </a:r>
                    </a:p>
                  </a:txBody>
                  <a:tcPr marL="8149" marR="8149" marT="814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€ 3.135.131,37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341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95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logo&#10;&#10;Descrizione generata automaticamente">
            <a:extLst>
              <a:ext uri="{FF2B5EF4-FFF2-40B4-BE49-F238E27FC236}">
                <a16:creationId xmlns:a16="http://schemas.microsoft.com/office/drawing/2014/main" id="{9EBAC725-CCF8-7492-45CB-F1E3F334B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751" y="171800"/>
            <a:ext cx="1265936" cy="830771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7A55E614-EBB6-427A-AA9C-0B439CF860EF}"/>
              </a:ext>
            </a:extLst>
          </p:cNvPr>
          <p:cNvSpPr/>
          <p:nvPr/>
        </p:nvSpPr>
        <p:spPr>
          <a:xfrm>
            <a:off x="66040" y="1100839"/>
            <a:ext cx="11968480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>
              <a:spcAft>
                <a:spcPts val="0"/>
              </a:spcAft>
            </a:pPr>
            <a:r>
              <a:rPr lang="it-IT" sz="36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IL RENDICONTO DI GESTIONE </a:t>
            </a:r>
            <a:r>
              <a:rPr lang="it-IT" sz="36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2023</a:t>
            </a:r>
            <a:endParaRPr lang="it-IT" sz="3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540385" algn="just">
              <a:spcAft>
                <a:spcPts val="0"/>
              </a:spcAft>
            </a:pPr>
            <a:r>
              <a:rPr lang="it-IT" sz="2800" dirty="0"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 </a:t>
            </a:r>
            <a:endParaRPr lang="it-IT" sz="2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540385" algn="just">
              <a:spcAft>
                <a:spcPts val="0"/>
              </a:spcAft>
            </a:pPr>
            <a:r>
              <a:rPr lang="it-IT" sz="2800" dirty="0"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Il Rendiconto di Gestione dà la dimostrazione dei risultati di gestione, sia in termini finanziari sia in termini economico patrimoniali: dà conto cioè delle entrate effettivamente realizzate e delle spese effettivamente sostenute.</a:t>
            </a:r>
            <a:endParaRPr lang="it-IT" sz="2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540385" algn="just">
              <a:spcAft>
                <a:spcPts val="0"/>
              </a:spcAft>
            </a:pPr>
            <a:r>
              <a:rPr lang="it-IT" sz="2800" dirty="0"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  </a:t>
            </a:r>
            <a:endParaRPr lang="it-IT" sz="2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540385" algn="just">
              <a:spcAft>
                <a:spcPts val="0"/>
              </a:spcAft>
            </a:pPr>
            <a:r>
              <a:rPr lang="it-IT" sz="2800" b="1" dirty="0"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COMPOSIZIONE</a:t>
            </a:r>
            <a:endParaRPr lang="it-IT" sz="2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540385" algn="just">
              <a:spcAft>
                <a:spcPts val="0"/>
              </a:spcAft>
            </a:pPr>
            <a:endParaRPr lang="it-IT" sz="2800" dirty="0">
              <a:latin typeface="Arial Narrow" panose="020B0606020202030204" pitchFamily="34" charset="0"/>
              <a:ea typeface="Times New Roman" panose="02020603050405020304" pitchFamily="18" charset="0"/>
              <a:cs typeface="Arial Narrow" panose="020B0606020202030204" pitchFamily="34" charset="0"/>
            </a:endParaRPr>
          </a:p>
          <a:p>
            <a:pPr marL="997585" indent="-4572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800" dirty="0"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conto del bilancio;</a:t>
            </a:r>
          </a:p>
          <a:p>
            <a:pPr marL="997585" indent="-4572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800" dirty="0"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conto economico;</a:t>
            </a:r>
          </a:p>
          <a:p>
            <a:pPr marL="997585" indent="-4572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800" dirty="0"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conto del patrimonio.</a:t>
            </a:r>
          </a:p>
          <a:p>
            <a:pPr marL="826135" indent="-285750" algn="just">
              <a:spcAft>
                <a:spcPts val="0"/>
              </a:spcAft>
              <a:buFontTx/>
              <a:buChar char="-"/>
            </a:pPr>
            <a:endParaRPr lang="it-IT" dirty="0">
              <a:latin typeface="Arial Narrow" panose="020B0606020202030204" pitchFamily="34" charset="0"/>
              <a:ea typeface="Times New Roman" panose="02020603050405020304" pitchFamily="18" charset="0"/>
              <a:cs typeface="Arial Narrow" panose="020B0606020202030204" pitchFamily="34" charset="0"/>
            </a:endParaRPr>
          </a:p>
          <a:p>
            <a:pPr marL="540385" algn="just">
              <a:spcAft>
                <a:spcPts val="0"/>
              </a:spcAft>
            </a:pPr>
            <a:endParaRPr lang="it-IT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6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5C8F57B0-9015-5CD7-293A-E95C0C22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032" y="0"/>
            <a:ext cx="1265936" cy="8307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BB244EE9-71B3-4CE5-B92F-4905747707B3}"/>
              </a:ext>
            </a:extLst>
          </p:cNvPr>
          <p:cNvSpPr/>
          <p:nvPr/>
        </p:nvSpPr>
        <p:spPr>
          <a:xfrm>
            <a:off x="304800" y="1040327"/>
            <a:ext cx="1118446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tabLst>
                <a:tab pos="4860925" algn="l"/>
                <a:tab pos="5130800" algn="l"/>
              </a:tabLst>
            </a:pPr>
            <a:r>
              <a:rPr lang="it-IT" sz="2800" b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COMPOSIZIONE RISULTATO AMMINISTRAZIONE AL 31 DICEMBRE </a:t>
            </a:r>
            <a:r>
              <a:rPr lang="it-IT" sz="28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</a:t>
            </a:r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F82617A-389B-40A1-9F79-614CDB426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37" y="2649537"/>
            <a:ext cx="25556701" cy="4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985649"/>
              </p:ext>
            </p:extLst>
          </p:nvPr>
        </p:nvGraphicFramePr>
        <p:xfrm>
          <a:off x="1363133" y="1888071"/>
          <a:ext cx="9829800" cy="3987798"/>
        </p:xfrm>
        <a:graphic>
          <a:graphicData uri="http://schemas.openxmlformats.org/drawingml/2006/table">
            <a:tbl>
              <a:tblPr/>
              <a:tblGrid>
                <a:gridCol w="7448271">
                  <a:extLst>
                    <a:ext uri="{9D8B030D-6E8A-4147-A177-3AD203B41FA5}">
                      <a16:colId xmlns:a16="http://schemas.microsoft.com/office/drawing/2014/main" val="1656007947"/>
                    </a:ext>
                  </a:extLst>
                </a:gridCol>
                <a:gridCol w="2381529">
                  <a:extLst>
                    <a:ext uri="{9D8B030D-6E8A-4147-A177-3AD203B41FA5}">
                      <a16:colId xmlns:a16="http://schemas.microsoft.com/office/drawing/2014/main" val="2918888595"/>
                    </a:ext>
                  </a:extLst>
                </a:gridCol>
              </a:tblGrid>
              <a:tr h="39712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parte accantonata a fondo crediti di dubbia esigibilità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1.795.311,20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225638"/>
                  </a:ext>
                </a:extLst>
              </a:tr>
              <a:tr h="39712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parte accantonata a fondo rischi contenzioso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160.562,58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222282"/>
                  </a:ext>
                </a:extLst>
              </a:tr>
              <a:tr h="39712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altri accantonamenti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272.535,33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977742"/>
                  </a:ext>
                </a:extLst>
              </a:tr>
              <a:tr h="397125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totale parte accantonata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2.228.409,11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747141"/>
                  </a:ext>
                </a:extLst>
              </a:tr>
              <a:tr h="39712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parte a destinazione vincolata (per legge e principi contabili)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163.868,94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983884"/>
                  </a:ext>
                </a:extLst>
              </a:tr>
              <a:tr h="39712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parte derivante da trasferimenti a destinazione vincolata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162.128,65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320945"/>
                  </a:ext>
                </a:extLst>
              </a:tr>
              <a:tr h="397125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totale parte vincolata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325.997,59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22949"/>
                  </a:ext>
                </a:extLst>
              </a:tr>
              <a:tr h="39712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parte da destinare agli investimenti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250.464,50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577084"/>
                  </a:ext>
                </a:extLst>
              </a:tr>
              <a:tr h="39712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parte disponibile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330.260,17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667843"/>
                  </a:ext>
                </a:extLst>
              </a:tr>
              <a:tr h="41367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Totale avanzo di amministrazione 2023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3.135.131,37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754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54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5C8F57B0-9015-5CD7-293A-E95C0C22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032" y="0"/>
            <a:ext cx="1265936" cy="8307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30AAC5E8-979B-4380-8141-0EE373B0B012}"/>
              </a:ext>
            </a:extLst>
          </p:cNvPr>
          <p:cNvSpPr/>
          <p:nvPr/>
        </p:nvSpPr>
        <p:spPr>
          <a:xfrm>
            <a:off x="0" y="1063801"/>
            <a:ext cx="11991109" cy="741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ctr">
              <a:spcAft>
                <a:spcPts val="0"/>
              </a:spcAft>
            </a:pPr>
            <a:r>
              <a:rPr lang="it-IT" sz="2800" b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FONDO DI CASSA E INDICATORI DI TEMPESTIVITÀ DEI PAGAMENTI</a:t>
            </a:r>
            <a:endParaRPr lang="it-IT" sz="28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b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 Narrow" panose="020B0606020202030204" pitchFamily="34" charset="0"/>
              </a:rPr>
              <a:t> 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484063"/>
              </p:ext>
            </p:extLst>
          </p:nvPr>
        </p:nvGraphicFramePr>
        <p:xfrm>
          <a:off x="838200" y="2038701"/>
          <a:ext cx="10515600" cy="3414447"/>
        </p:xfrm>
        <a:graphic>
          <a:graphicData uri="http://schemas.openxmlformats.org/drawingml/2006/table">
            <a:tbl>
              <a:tblPr/>
              <a:tblGrid>
                <a:gridCol w="3951034">
                  <a:extLst>
                    <a:ext uri="{9D8B030D-6E8A-4147-A177-3AD203B41FA5}">
                      <a16:colId xmlns:a16="http://schemas.microsoft.com/office/drawing/2014/main" val="3017660142"/>
                    </a:ext>
                  </a:extLst>
                </a:gridCol>
                <a:gridCol w="1263314">
                  <a:extLst>
                    <a:ext uri="{9D8B030D-6E8A-4147-A177-3AD203B41FA5}">
                      <a16:colId xmlns:a16="http://schemas.microsoft.com/office/drawing/2014/main" val="1696533294"/>
                    </a:ext>
                  </a:extLst>
                </a:gridCol>
                <a:gridCol w="1288749">
                  <a:extLst>
                    <a:ext uri="{9D8B030D-6E8A-4147-A177-3AD203B41FA5}">
                      <a16:colId xmlns:a16="http://schemas.microsoft.com/office/drawing/2014/main" val="56399654"/>
                    </a:ext>
                  </a:extLst>
                </a:gridCol>
                <a:gridCol w="1178527">
                  <a:extLst>
                    <a:ext uri="{9D8B030D-6E8A-4147-A177-3AD203B41FA5}">
                      <a16:colId xmlns:a16="http://schemas.microsoft.com/office/drawing/2014/main" val="486318838"/>
                    </a:ext>
                  </a:extLst>
                </a:gridCol>
                <a:gridCol w="1415928">
                  <a:extLst>
                    <a:ext uri="{9D8B030D-6E8A-4147-A177-3AD203B41FA5}">
                      <a16:colId xmlns:a16="http://schemas.microsoft.com/office/drawing/2014/main" val="2628746330"/>
                    </a:ext>
                  </a:extLst>
                </a:gridCol>
                <a:gridCol w="1418048">
                  <a:extLst>
                    <a:ext uri="{9D8B030D-6E8A-4147-A177-3AD203B41FA5}">
                      <a16:colId xmlns:a16="http://schemas.microsoft.com/office/drawing/2014/main" val="732089541"/>
                    </a:ext>
                  </a:extLst>
                </a:gridCol>
              </a:tblGrid>
              <a:tr h="45600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60" marR="6360" marT="63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2019</a:t>
                      </a:r>
                    </a:p>
                  </a:txBody>
                  <a:tcPr marL="6360" marR="6360" marT="6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2020</a:t>
                      </a:r>
                    </a:p>
                  </a:txBody>
                  <a:tcPr marL="6360" marR="6360" marT="6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2021</a:t>
                      </a:r>
                    </a:p>
                  </a:txBody>
                  <a:tcPr marL="6360" marR="6360" marT="6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2022</a:t>
                      </a:r>
                    </a:p>
                  </a:txBody>
                  <a:tcPr marL="6360" marR="6360" marT="6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2023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60" marR="6360" marT="6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529226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Fondo di cassa al 31/12 di ogni anno</a:t>
                      </a:r>
                    </a:p>
                  </a:txBody>
                  <a:tcPr marL="6360" marR="6360" marT="63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2.072.232,82</a:t>
                      </a:r>
                    </a:p>
                  </a:txBody>
                  <a:tcPr marL="6360" marR="6360" marT="6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3.474.216,45</a:t>
                      </a:r>
                    </a:p>
                  </a:txBody>
                  <a:tcPr marL="6360" marR="6360" marT="6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4.213.053,50</a:t>
                      </a:r>
                    </a:p>
                  </a:txBody>
                  <a:tcPr marL="6360" marR="6360" marT="6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5.396.962,36</a:t>
                      </a:r>
                    </a:p>
                  </a:txBody>
                  <a:tcPr marL="6360" marR="6360" marT="6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2.467.851,19</a:t>
                      </a:r>
                    </a:p>
                  </a:txBody>
                  <a:tcPr marL="6360" marR="6360" marT="6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079818"/>
                  </a:ext>
                </a:extLst>
              </a:tr>
              <a:tr h="25135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Giorni effettivi intercorrenti tra la data di scadenza della fattura o richiesta equivalente di pagamento e la data di pagamento ai fornitori moltiplicata per l'importo, rapportata alla somma degli importi pagati nel periodo di riferimento</a:t>
                      </a:r>
                    </a:p>
                  </a:txBody>
                  <a:tcPr marL="6360" marR="6360" marT="63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-7,89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-13,19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-22,00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-16,00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-12,00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0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90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5C8F57B0-9015-5CD7-293A-E95C0C22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032" y="0"/>
            <a:ext cx="1265936" cy="8307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30AAC5E8-979B-4380-8141-0EE373B0B012}"/>
              </a:ext>
            </a:extLst>
          </p:cNvPr>
          <p:cNvSpPr/>
          <p:nvPr/>
        </p:nvSpPr>
        <p:spPr>
          <a:xfrm>
            <a:off x="0" y="1069570"/>
            <a:ext cx="11991109" cy="753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ctr">
              <a:spcAft>
                <a:spcPts val="0"/>
              </a:spcAft>
            </a:pPr>
            <a:r>
              <a:rPr lang="it-IT" sz="2800" b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FONDO </a:t>
            </a:r>
            <a:r>
              <a:rPr lang="it-IT" sz="28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CREDITI DUBBIA ESIGIBILITA’</a:t>
            </a:r>
            <a:endParaRPr lang="it-IT" sz="28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b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 Narrow" panose="020B0606020202030204" pitchFamily="34" charset="0"/>
              </a:rPr>
              <a:t> 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90160"/>
              </p:ext>
            </p:extLst>
          </p:nvPr>
        </p:nvGraphicFramePr>
        <p:xfrm>
          <a:off x="552091" y="2038701"/>
          <a:ext cx="10921042" cy="3468760"/>
        </p:xfrm>
        <a:graphic>
          <a:graphicData uri="http://schemas.openxmlformats.org/drawingml/2006/table">
            <a:tbl>
              <a:tblPr/>
              <a:tblGrid>
                <a:gridCol w="3370299">
                  <a:extLst>
                    <a:ext uri="{9D8B030D-6E8A-4147-A177-3AD203B41FA5}">
                      <a16:colId xmlns:a16="http://schemas.microsoft.com/office/drawing/2014/main" val="3017660142"/>
                    </a:ext>
                  </a:extLst>
                </a:gridCol>
                <a:gridCol w="1270712">
                  <a:extLst>
                    <a:ext uri="{9D8B030D-6E8A-4147-A177-3AD203B41FA5}">
                      <a16:colId xmlns:a16="http://schemas.microsoft.com/office/drawing/2014/main" val="1696533294"/>
                    </a:ext>
                  </a:extLst>
                </a:gridCol>
                <a:gridCol w="1331459">
                  <a:extLst>
                    <a:ext uri="{9D8B030D-6E8A-4147-A177-3AD203B41FA5}">
                      <a16:colId xmlns:a16="http://schemas.microsoft.com/office/drawing/2014/main" val="56399654"/>
                    </a:ext>
                  </a:extLst>
                </a:gridCol>
                <a:gridCol w="1213333">
                  <a:extLst>
                    <a:ext uri="{9D8B030D-6E8A-4147-A177-3AD203B41FA5}">
                      <a16:colId xmlns:a16="http://schemas.microsoft.com/office/drawing/2014/main" val="486318838"/>
                    </a:ext>
                  </a:extLst>
                </a:gridCol>
                <a:gridCol w="1155940">
                  <a:extLst>
                    <a:ext uri="{9D8B030D-6E8A-4147-A177-3AD203B41FA5}">
                      <a16:colId xmlns:a16="http://schemas.microsoft.com/office/drawing/2014/main" val="2628746330"/>
                    </a:ext>
                  </a:extLst>
                </a:gridCol>
                <a:gridCol w="655608">
                  <a:extLst>
                    <a:ext uri="{9D8B030D-6E8A-4147-A177-3AD203B41FA5}">
                      <a16:colId xmlns:a16="http://schemas.microsoft.com/office/drawing/2014/main" val="2090022184"/>
                    </a:ext>
                  </a:extLst>
                </a:gridCol>
                <a:gridCol w="1285335">
                  <a:extLst>
                    <a:ext uri="{9D8B030D-6E8A-4147-A177-3AD203B41FA5}">
                      <a16:colId xmlns:a16="http://schemas.microsoft.com/office/drawing/2014/main" val="732089541"/>
                    </a:ext>
                  </a:extLst>
                </a:gridCol>
                <a:gridCol w="638356">
                  <a:extLst>
                    <a:ext uri="{9D8B030D-6E8A-4147-A177-3AD203B41FA5}">
                      <a16:colId xmlns:a16="http://schemas.microsoft.com/office/drawing/2014/main" val="3621499242"/>
                    </a:ext>
                  </a:extLst>
                </a:gridCol>
              </a:tblGrid>
              <a:tr h="456001">
                <a:tc>
                  <a:txBody>
                    <a:bodyPr/>
                    <a:lstStyle/>
                    <a:p>
                      <a:endParaRPr lang="it-IT" dirty="0">
                        <a:latin typeface="Arial Narrow" panose="020B0606020202030204" pitchFamily="34" charset="0"/>
                      </a:endParaRPr>
                    </a:p>
                  </a:txBody>
                  <a:tcPr marL="6360" marR="6360" marT="63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Narrow" panose="020B0606020202030204" pitchFamily="34" charset="0"/>
                        </a:rPr>
                        <a:t>Residui attivi 2023</a:t>
                      </a:r>
                      <a:endParaRPr lang="it-IT" dirty="0">
                        <a:latin typeface="Arial Narrow" panose="020B0606020202030204" pitchFamily="34" charset="0"/>
                      </a:endParaRPr>
                    </a:p>
                  </a:txBody>
                  <a:tcPr marL="6360" marR="6360" marT="6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 Narrow" panose="020B0606020202030204" pitchFamily="34" charset="0"/>
                        </a:rPr>
                        <a:t>Residui attivi ante 2023</a:t>
                      </a:r>
                      <a:endParaRPr lang="it-IT" dirty="0">
                        <a:latin typeface="Arial Narrow" panose="020B0606020202030204" pitchFamily="34" charset="0"/>
                      </a:endParaRPr>
                    </a:p>
                  </a:txBody>
                  <a:tcPr marL="6360" marR="6360" marT="6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Narrow" panose="020B0606020202030204" pitchFamily="34" charset="0"/>
                        </a:rPr>
                        <a:t>Totale residui attivi</a:t>
                      </a:r>
                      <a:endParaRPr lang="it-IT" dirty="0">
                        <a:latin typeface="Arial Narrow" panose="020B0606020202030204" pitchFamily="34" charset="0"/>
                      </a:endParaRPr>
                    </a:p>
                  </a:txBody>
                  <a:tcPr marL="6360" marR="6360" marT="6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Narrow" panose="020B0606020202030204" pitchFamily="34" charset="0"/>
                        </a:rPr>
                        <a:t>FCDE</a:t>
                      </a:r>
                    </a:p>
                    <a:p>
                      <a:pPr algn="ctr"/>
                      <a:r>
                        <a:rPr lang="it-IT" dirty="0" smtClean="0">
                          <a:latin typeface="Arial Narrow" panose="020B0606020202030204" pitchFamily="34" charset="0"/>
                        </a:rPr>
                        <a:t>2023</a:t>
                      </a:r>
                      <a:endParaRPr lang="it-IT" dirty="0">
                        <a:latin typeface="Arial Narrow" panose="020B0606020202030204" pitchFamily="34" charset="0"/>
                      </a:endParaRPr>
                    </a:p>
                  </a:txBody>
                  <a:tcPr marL="6360" marR="6360" marT="6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Narrow" panose="020B0606020202030204" pitchFamily="34" charset="0"/>
                        </a:rPr>
                        <a:t>%</a:t>
                      </a:r>
                    </a:p>
                    <a:p>
                      <a:pPr algn="ctr"/>
                      <a:r>
                        <a:rPr lang="it-IT" dirty="0" smtClean="0">
                          <a:latin typeface="Arial Narrow" panose="020B0606020202030204" pitchFamily="34" charset="0"/>
                        </a:rPr>
                        <a:t>2023</a:t>
                      </a:r>
                      <a:endParaRPr lang="it-IT" dirty="0">
                        <a:latin typeface="Arial Narrow" panose="020B0606020202030204" pitchFamily="34" charset="0"/>
                      </a:endParaRPr>
                    </a:p>
                  </a:txBody>
                  <a:tcPr marL="6360" marR="6360" marT="6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Narrow" panose="020B0606020202030204" pitchFamily="34" charset="0"/>
                        </a:rPr>
                        <a:t>FCDE</a:t>
                      </a:r>
                    </a:p>
                    <a:p>
                      <a:pPr algn="ctr"/>
                      <a:r>
                        <a:rPr lang="it-IT" dirty="0" smtClean="0">
                          <a:latin typeface="Arial Narrow" panose="020B0606020202030204" pitchFamily="34" charset="0"/>
                        </a:rPr>
                        <a:t>2022</a:t>
                      </a:r>
                      <a:endParaRPr lang="it-IT" dirty="0">
                        <a:latin typeface="Arial Narrow" panose="020B0606020202030204" pitchFamily="34" charset="0"/>
                      </a:endParaRPr>
                    </a:p>
                  </a:txBody>
                  <a:tcPr marL="6360" marR="6360" marT="6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Narrow" panose="020B0606020202030204" pitchFamily="34" charset="0"/>
                        </a:rPr>
                        <a:t>%</a:t>
                      </a:r>
                    </a:p>
                    <a:p>
                      <a:pPr algn="ctr"/>
                      <a:r>
                        <a:rPr lang="it-IT" dirty="0" smtClean="0">
                          <a:latin typeface="Arial Narrow" panose="020B0606020202030204" pitchFamily="34" charset="0"/>
                        </a:rPr>
                        <a:t>2022</a:t>
                      </a:r>
                      <a:endParaRPr lang="it-IT" dirty="0">
                        <a:latin typeface="Arial Narrow" panose="020B0606020202030204" pitchFamily="34" charset="0"/>
                      </a:endParaRPr>
                    </a:p>
                  </a:txBody>
                  <a:tcPr marL="6360" marR="6360" marT="636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29226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Arial Narrow" panose="020B0606020202030204" pitchFamily="34" charset="0"/>
                        </a:rPr>
                        <a:t>Entrate</a:t>
                      </a:r>
                      <a:r>
                        <a:rPr lang="it-IT" sz="1600" baseline="0" dirty="0" smtClean="0">
                          <a:latin typeface="Arial Narrow" panose="020B0606020202030204" pitchFamily="34" charset="0"/>
                        </a:rPr>
                        <a:t> natura tributaria – Imposte tasse e proventi assimilati</a:t>
                      </a:r>
                      <a:endParaRPr lang="it-IT" sz="1600" dirty="0">
                        <a:latin typeface="Arial Narrow" panose="020B0606020202030204" pitchFamily="34" charset="0"/>
                      </a:endParaRPr>
                    </a:p>
                  </a:txBody>
                  <a:tcPr marL="6360" marR="6360" marT="63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>
                          <a:latin typeface="Arial Narrow" panose="020B0606020202030204" pitchFamily="34" charset="0"/>
                        </a:rPr>
                        <a:t>2.694.054,73</a:t>
                      </a:r>
                      <a:endParaRPr lang="it-IT" sz="1600" dirty="0">
                        <a:latin typeface="Arial Narrow" panose="020B0606020202030204" pitchFamily="34" charset="0"/>
                      </a:endParaRPr>
                    </a:p>
                  </a:txBody>
                  <a:tcPr marL="6360" marR="6360" marT="6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>
                          <a:latin typeface="Arial Narrow" panose="020B0606020202030204" pitchFamily="34" charset="0"/>
                        </a:rPr>
                        <a:t>600.098,80</a:t>
                      </a:r>
                      <a:endParaRPr lang="it-IT" sz="1600" dirty="0">
                        <a:latin typeface="Arial Narrow" panose="020B0606020202030204" pitchFamily="34" charset="0"/>
                      </a:endParaRPr>
                    </a:p>
                  </a:txBody>
                  <a:tcPr marL="6360" marR="6360" marT="6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>
                          <a:latin typeface="Arial Narrow" panose="020B0606020202030204" pitchFamily="34" charset="0"/>
                        </a:rPr>
                        <a:t>3.294.153,53</a:t>
                      </a:r>
                      <a:endParaRPr lang="it-IT" sz="1600" dirty="0">
                        <a:latin typeface="Arial Narrow" panose="020B0606020202030204" pitchFamily="34" charset="0"/>
                      </a:endParaRPr>
                    </a:p>
                  </a:txBody>
                  <a:tcPr marL="6360" marR="6360" marT="6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it-IT" sz="16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1.213.599,60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it-IT" sz="16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36,84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843.626,55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41,98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079818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Arial Narrow" panose="020B0606020202030204" pitchFamily="34" charset="0"/>
                        </a:rPr>
                        <a:t>Entrate </a:t>
                      </a:r>
                      <a:r>
                        <a:rPr lang="it-IT" sz="1600" dirty="0" err="1" smtClean="0">
                          <a:latin typeface="Arial Narrow" panose="020B0606020202030204" pitchFamily="34" charset="0"/>
                        </a:rPr>
                        <a:t>extratributarie</a:t>
                      </a:r>
                      <a:r>
                        <a:rPr lang="it-IT" sz="1600" dirty="0" smtClean="0">
                          <a:latin typeface="Arial Narrow" panose="020B0606020202030204" pitchFamily="34" charset="0"/>
                        </a:rPr>
                        <a:t> – Vendita di beni e servizi e proventi derivanti dalla gestione dei beni</a:t>
                      </a:r>
                      <a:endParaRPr lang="it-IT" sz="1600" dirty="0">
                        <a:latin typeface="Arial Narrow" panose="020B0606020202030204" pitchFamily="34" charset="0"/>
                      </a:endParaRPr>
                    </a:p>
                  </a:txBody>
                  <a:tcPr marL="6360" marR="6360" marT="63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>
                          <a:latin typeface="Arial Narrow" panose="020B0606020202030204" pitchFamily="34" charset="0"/>
                        </a:rPr>
                        <a:t>82.229,06</a:t>
                      </a:r>
                      <a:endParaRPr lang="it-IT" sz="1600" dirty="0">
                        <a:latin typeface="Arial Narrow" panose="020B0606020202030204" pitchFamily="34" charset="0"/>
                      </a:endParaRPr>
                    </a:p>
                  </a:txBody>
                  <a:tcPr marL="6360" marR="6360" marT="6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>
                          <a:latin typeface="Arial Narrow" panose="020B0606020202030204" pitchFamily="34" charset="0"/>
                        </a:rPr>
                        <a:t>7.577,10</a:t>
                      </a:r>
                      <a:endParaRPr lang="it-IT" sz="1600" dirty="0">
                        <a:latin typeface="Arial Narrow" panose="020B0606020202030204" pitchFamily="34" charset="0"/>
                      </a:endParaRPr>
                    </a:p>
                  </a:txBody>
                  <a:tcPr marL="6360" marR="6360" marT="6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>
                          <a:latin typeface="Arial Narrow" panose="020B0606020202030204" pitchFamily="34" charset="0"/>
                        </a:rPr>
                        <a:t>89.806,16</a:t>
                      </a:r>
                      <a:endParaRPr lang="it-IT" sz="1600" dirty="0">
                        <a:latin typeface="Arial Narrow" panose="020B0606020202030204" pitchFamily="34" charset="0"/>
                      </a:endParaRPr>
                    </a:p>
                  </a:txBody>
                  <a:tcPr marL="6360" marR="6360" marT="6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it-IT" sz="16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endParaRPr lang="it-IT" sz="16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30.832,11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it-IT" sz="16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endParaRPr lang="it-IT" sz="16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34,33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it-IT" sz="16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endParaRPr lang="it-IT" sz="16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11.511,47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16,19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354590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Arial Narrow" panose="020B0606020202030204" pitchFamily="34" charset="0"/>
                        </a:rPr>
                        <a:t>Entrate </a:t>
                      </a:r>
                      <a:r>
                        <a:rPr lang="it-IT" sz="1600" dirty="0" err="1" smtClean="0">
                          <a:latin typeface="Arial Narrow" panose="020B0606020202030204" pitchFamily="34" charset="0"/>
                        </a:rPr>
                        <a:t>extratributarie</a:t>
                      </a:r>
                      <a:r>
                        <a:rPr lang="it-IT" sz="1600" dirty="0" smtClean="0">
                          <a:latin typeface="Arial Narrow" panose="020B0606020202030204" pitchFamily="34" charset="0"/>
                        </a:rPr>
                        <a:t> – Proventi derivanti dall’attività di controllo e repressione delle irregolarità e degli illeciti</a:t>
                      </a:r>
                      <a:endParaRPr lang="it-IT" sz="1600" dirty="0">
                        <a:latin typeface="Arial Narrow" panose="020B0606020202030204" pitchFamily="34" charset="0"/>
                      </a:endParaRPr>
                    </a:p>
                  </a:txBody>
                  <a:tcPr marL="6360" marR="6360" marT="63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>
                          <a:latin typeface="Arial Narrow" panose="020B0606020202030204" pitchFamily="34" charset="0"/>
                        </a:rPr>
                        <a:t>222.111,54</a:t>
                      </a:r>
                      <a:endParaRPr lang="it-IT" sz="1600" dirty="0">
                        <a:latin typeface="Arial Narrow" panose="020B0606020202030204" pitchFamily="34" charset="0"/>
                      </a:endParaRPr>
                    </a:p>
                  </a:txBody>
                  <a:tcPr marL="6360" marR="6360" marT="6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>
                          <a:latin typeface="Arial Narrow" panose="020B0606020202030204" pitchFamily="34" charset="0"/>
                        </a:rPr>
                        <a:t>431.613,13</a:t>
                      </a:r>
                      <a:endParaRPr lang="it-IT" sz="1600" dirty="0">
                        <a:latin typeface="Arial Narrow" panose="020B0606020202030204" pitchFamily="34" charset="0"/>
                      </a:endParaRPr>
                    </a:p>
                  </a:txBody>
                  <a:tcPr marL="6360" marR="6360" marT="6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>
                          <a:latin typeface="Arial Narrow" panose="020B0606020202030204" pitchFamily="34" charset="0"/>
                        </a:rPr>
                        <a:t>653.724,67</a:t>
                      </a:r>
                      <a:endParaRPr lang="it-IT" sz="1600" dirty="0">
                        <a:latin typeface="Arial Narrow" panose="020B0606020202030204" pitchFamily="34" charset="0"/>
                      </a:endParaRPr>
                    </a:p>
                  </a:txBody>
                  <a:tcPr marL="6360" marR="6360" marT="6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it-IT" sz="16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endParaRPr lang="it-IT" sz="16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endParaRPr lang="it-IT" sz="16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550.879,49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it-IT" sz="16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endParaRPr lang="it-IT" sz="16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endParaRPr lang="it-IT" sz="16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84,27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it-IT" sz="16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endParaRPr lang="it-IT" sz="16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endParaRPr lang="it-IT" sz="16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825.022,04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96,80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941988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latin typeface="Arial Narrow" panose="020B0606020202030204" pitchFamily="34" charset="0"/>
                        </a:rPr>
                        <a:t>TOTALE</a:t>
                      </a:r>
                      <a:endParaRPr lang="it-IT" b="1" dirty="0">
                        <a:latin typeface="Arial Narrow" panose="020B0606020202030204" pitchFamily="34" charset="0"/>
                      </a:endParaRPr>
                    </a:p>
                  </a:txBody>
                  <a:tcPr marL="6360" marR="6360" marT="63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8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2.998.395,33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8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1.039.289,03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8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4.037.684,36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8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1.795.311,20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it-IT" sz="18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8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1.680.160,06</a:t>
                      </a:r>
                      <a:endParaRPr lang="it-IT" sz="18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it-IT" sz="18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371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87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5C8F57B0-9015-5CD7-293A-E95C0C22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032" y="0"/>
            <a:ext cx="1265936" cy="8307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30AAC5E8-979B-4380-8141-0EE373B0B012}"/>
              </a:ext>
            </a:extLst>
          </p:cNvPr>
          <p:cNvSpPr/>
          <p:nvPr/>
        </p:nvSpPr>
        <p:spPr>
          <a:xfrm>
            <a:off x="0" y="1069570"/>
            <a:ext cx="11991109" cy="753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ctr">
              <a:spcAft>
                <a:spcPts val="0"/>
              </a:spcAft>
            </a:pPr>
            <a:r>
              <a:rPr lang="it-IT" sz="2800" b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FONDO </a:t>
            </a:r>
            <a:r>
              <a:rPr lang="it-IT" sz="28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CREDITI DUBBIA ESIGIBILITA’</a:t>
            </a:r>
            <a:endParaRPr lang="it-IT" sz="28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b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 Narrow" panose="020B0606020202030204" pitchFamily="34" charset="0"/>
              </a:rPr>
              <a:t> 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058276"/>
              </p:ext>
            </p:extLst>
          </p:nvPr>
        </p:nvGraphicFramePr>
        <p:xfrm>
          <a:off x="552091" y="2038701"/>
          <a:ext cx="10282686" cy="3468760"/>
        </p:xfrm>
        <a:graphic>
          <a:graphicData uri="http://schemas.openxmlformats.org/drawingml/2006/table">
            <a:tbl>
              <a:tblPr/>
              <a:tblGrid>
                <a:gridCol w="3370299">
                  <a:extLst>
                    <a:ext uri="{9D8B030D-6E8A-4147-A177-3AD203B41FA5}">
                      <a16:colId xmlns:a16="http://schemas.microsoft.com/office/drawing/2014/main" val="3017660142"/>
                    </a:ext>
                  </a:extLst>
                </a:gridCol>
                <a:gridCol w="1270712">
                  <a:extLst>
                    <a:ext uri="{9D8B030D-6E8A-4147-A177-3AD203B41FA5}">
                      <a16:colId xmlns:a16="http://schemas.microsoft.com/office/drawing/2014/main" val="1696533294"/>
                    </a:ext>
                  </a:extLst>
                </a:gridCol>
                <a:gridCol w="888521">
                  <a:extLst>
                    <a:ext uri="{9D8B030D-6E8A-4147-A177-3AD203B41FA5}">
                      <a16:colId xmlns:a16="http://schemas.microsoft.com/office/drawing/2014/main" val="56399654"/>
                    </a:ext>
                  </a:extLst>
                </a:gridCol>
                <a:gridCol w="1362973">
                  <a:extLst>
                    <a:ext uri="{9D8B030D-6E8A-4147-A177-3AD203B41FA5}">
                      <a16:colId xmlns:a16="http://schemas.microsoft.com/office/drawing/2014/main" val="486318838"/>
                    </a:ext>
                  </a:extLst>
                </a:gridCol>
                <a:gridCol w="828136">
                  <a:extLst>
                    <a:ext uri="{9D8B030D-6E8A-4147-A177-3AD203B41FA5}">
                      <a16:colId xmlns:a16="http://schemas.microsoft.com/office/drawing/2014/main" val="2628746330"/>
                    </a:ext>
                  </a:extLst>
                </a:gridCol>
                <a:gridCol w="1276710">
                  <a:extLst>
                    <a:ext uri="{9D8B030D-6E8A-4147-A177-3AD203B41FA5}">
                      <a16:colId xmlns:a16="http://schemas.microsoft.com/office/drawing/2014/main" val="2090022184"/>
                    </a:ext>
                  </a:extLst>
                </a:gridCol>
                <a:gridCol w="1285335">
                  <a:extLst>
                    <a:ext uri="{9D8B030D-6E8A-4147-A177-3AD203B41FA5}">
                      <a16:colId xmlns:a16="http://schemas.microsoft.com/office/drawing/2014/main" val="732089541"/>
                    </a:ext>
                  </a:extLst>
                </a:gridCol>
              </a:tblGrid>
              <a:tr h="456001">
                <a:tc>
                  <a:txBody>
                    <a:bodyPr/>
                    <a:lstStyle/>
                    <a:p>
                      <a:endParaRPr lang="it-IT" dirty="0">
                        <a:latin typeface="Arial Narrow" panose="020B0606020202030204" pitchFamily="34" charset="0"/>
                      </a:endParaRPr>
                    </a:p>
                  </a:txBody>
                  <a:tcPr marL="6360" marR="6360" marT="63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Narrow" panose="020B0606020202030204" pitchFamily="34" charset="0"/>
                        </a:rPr>
                        <a:t>FCDE</a:t>
                      </a:r>
                    </a:p>
                    <a:p>
                      <a:pPr algn="ctr"/>
                      <a:r>
                        <a:rPr lang="it-IT" dirty="0" smtClean="0">
                          <a:latin typeface="Arial Narrow" panose="020B0606020202030204" pitchFamily="34" charset="0"/>
                        </a:rPr>
                        <a:t>2023</a:t>
                      </a:r>
                      <a:endParaRPr lang="it-IT" dirty="0">
                        <a:latin typeface="Arial Narrow" panose="020B0606020202030204" pitchFamily="34" charset="0"/>
                      </a:endParaRPr>
                    </a:p>
                  </a:txBody>
                  <a:tcPr marL="6360" marR="6360" marT="6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Narrow" panose="020B0606020202030204" pitchFamily="34" charset="0"/>
                        </a:rPr>
                        <a:t>%</a:t>
                      </a:r>
                    </a:p>
                    <a:p>
                      <a:pPr algn="ctr"/>
                      <a:r>
                        <a:rPr lang="it-IT" dirty="0" smtClean="0">
                          <a:latin typeface="Arial Narrow" panose="020B0606020202030204" pitchFamily="34" charset="0"/>
                        </a:rPr>
                        <a:t>2023</a:t>
                      </a:r>
                      <a:endParaRPr lang="it-IT" dirty="0">
                        <a:latin typeface="Arial Narrow" panose="020B0606020202030204" pitchFamily="34" charset="0"/>
                      </a:endParaRPr>
                    </a:p>
                  </a:txBody>
                  <a:tcPr marL="6360" marR="6360" marT="6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Narrow" panose="020B0606020202030204" pitchFamily="34" charset="0"/>
                        </a:rPr>
                        <a:t>FCDE</a:t>
                      </a:r>
                    </a:p>
                    <a:p>
                      <a:pPr algn="ctr"/>
                      <a:r>
                        <a:rPr lang="it-IT" dirty="0" smtClean="0">
                          <a:latin typeface="Arial Narrow" panose="020B0606020202030204" pitchFamily="34" charset="0"/>
                        </a:rPr>
                        <a:t>2022</a:t>
                      </a:r>
                      <a:endParaRPr lang="it-IT" dirty="0">
                        <a:latin typeface="Arial Narrow" panose="020B0606020202030204" pitchFamily="34" charset="0"/>
                      </a:endParaRPr>
                    </a:p>
                  </a:txBody>
                  <a:tcPr marL="6360" marR="6360" marT="6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Narrow" panose="020B0606020202030204" pitchFamily="34" charset="0"/>
                        </a:rPr>
                        <a:t>%</a:t>
                      </a:r>
                    </a:p>
                    <a:p>
                      <a:pPr algn="ctr"/>
                      <a:r>
                        <a:rPr lang="it-IT" dirty="0" smtClean="0">
                          <a:latin typeface="Arial Narrow" panose="020B0606020202030204" pitchFamily="34" charset="0"/>
                        </a:rPr>
                        <a:t>2022</a:t>
                      </a:r>
                      <a:endParaRPr lang="it-IT" dirty="0">
                        <a:latin typeface="Arial Narrow" panose="020B0606020202030204" pitchFamily="34" charset="0"/>
                      </a:endParaRPr>
                    </a:p>
                  </a:txBody>
                  <a:tcPr marL="6360" marR="6360" marT="6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Narrow" panose="020B0606020202030204" pitchFamily="34" charset="0"/>
                        </a:rPr>
                        <a:t>FCDE</a:t>
                      </a:r>
                    </a:p>
                    <a:p>
                      <a:pPr algn="ctr"/>
                      <a:r>
                        <a:rPr lang="it-IT" dirty="0" smtClean="0">
                          <a:latin typeface="Arial Narrow" panose="020B0606020202030204" pitchFamily="34" charset="0"/>
                        </a:rPr>
                        <a:t>2021</a:t>
                      </a:r>
                      <a:endParaRPr lang="it-IT" dirty="0">
                        <a:latin typeface="Arial Narrow" panose="020B0606020202030204" pitchFamily="34" charset="0"/>
                      </a:endParaRPr>
                    </a:p>
                  </a:txBody>
                  <a:tcPr marL="6360" marR="6360" marT="6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Narrow" panose="020B0606020202030204" pitchFamily="34" charset="0"/>
                        </a:rPr>
                        <a:t>%</a:t>
                      </a:r>
                    </a:p>
                    <a:p>
                      <a:pPr algn="ctr"/>
                      <a:r>
                        <a:rPr lang="it-IT" dirty="0" smtClean="0">
                          <a:latin typeface="Arial Narrow" panose="020B0606020202030204" pitchFamily="34" charset="0"/>
                        </a:rPr>
                        <a:t>2021</a:t>
                      </a:r>
                    </a:p>
                  </a:txBody>
                  <a:tcPr marL="6360" marR="6360" marT="6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29226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Arial Narrow" panose="020B0606020202030204" pitchFamily="34" charset="0"/>
                        </a:rPr>
                        <a:t>Entrate</a:t>
                      </a:r>
                      <a:r>
                        <a:rPr lang="it-IT" sz="1600" baseline="0" dirty="0" smtClean="0">
                          <a:latin typeface="Arial Narrow" panose="020B0606020202030204" pitchFamily="34" charset="0"/>
                        </a:rPr>
                        <a:t> natura tributaria – Imposte tasse e proventi assimilati</a:t>
                      </a:r>
                      <a:endParaRPr lang="it-IT" sz="1600" dirty="0">
                        <a:latin typeface="Arial Narrow" panose="020B0606020202030204" pitchFamily="34" charset="0"/>
                      </a:endParaRPr>
                    </a:p>
                  </a:txBody>
                  <a:tcPr marL="6360" marR="6360" marT="63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it-IT" sz="16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1.213.599,60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it-IT" sz="16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36,84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843.626,55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41,98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987.827,44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46,20</a:t>
                      </a:r>
                      <a:endParaRPr lang="it-IT" sz="16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079818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Arial Narrow" panose="020B0606020202030204" pitchFamily="34" charset="0"/>
                        </a:rPr>
                        <a:t>Entrate </a:t>
                      </a:r>
                      <a:r>
                        <a:rPr lang="it-IT" sz="1600" dirty="0" err="1" smtClean="0">
                          <a:latin typeface="Arial Narrow" panose="020B0606020202030204" pitchFamily="34" charset="0"/>
                        </a:rPr>
                        <a:t>extratributarie</a:t>
                      </a:r>
                      <a:r>
                        <a:rPr lang="it-IT" sz="1600" dirty="0" smtClean="0">
                          <a:latin typeface="Arial Narrow" panose="020B0606020202030204" pitchFamily="34" charset="0"/>
                        </a:rPr>
                        <a:t> – Vendita di beni e servizi e proventi derivanti dalla gestione dei beni</a:t>
                      </a:r>
                      <a:endParaRPr lang="it-IT" sz="1600" dirty="0">
                        <a:latin typeface="Arial Narrow" panose="020B0606020202030204" pitchFamily="34" charset="0"/>
                      </a:endParaRPr>
                    </a:p>
                  </a:txBody>
                  <a:tcPr marL="6360" marR="6360" marT="63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it-IT" sz="16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endParaRPr lang="it-IT" sz="16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30.832,11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it-IT" sz="16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endParaRPr lang="it-IT" sz="16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34,33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it-IT" sz="16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endParaRPr lang="it-IT" sz="16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11.511,47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16,19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8.566,20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9,84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354590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Arial Narrow" panose="020B0606020202030204" pitchFamily="34" charset="0"/>
                        </a:rPr>
                        <a:t>Entrate </a:t>
                      </a:r>
                      <a:r>
                        <a:rPr lang="it-IT" sz="1600" dirty="0" err="1" smtClean="0">
                          <a:latin typeface="Arial Narrow" panose="020B0606020202030204" pitchFamily="34" charset="0"/>
                        </a:rPr>
                        <a:t>extratributarie</a:t>
                      </a:r>
                      <a:r>
                        <a:rPr lang="it-IT" sz="1600" dirty="0" smtClean="0">
                          <a:latin typeface="Arial Narrow" panose="020B0606020202030204" pitchFamily="34" charset="0"/>
                        </a:rPr>
                        <a:t> – Proventi derivanti dall’attività di controllo e repressione delle irregolarità e degli illeciti</a:t>
                      </a:r>
                      <a:endParaRPr lang="it-IT" sz="1600" dirty="0">
                        <a:latin typeface="Arial Narrow" panose="020B0606020202030204" pitchFamily="34" charset="0"/>
                      </a:endParaRPr>
                    </a:p>
                  </a:txBody>
                  <a:tcPr marL="6360" marR="6360" marT="63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it-IT" sz="16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endParaRPr lang="it-IT" sz="16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endParaRPr lang="it-IT" sz="16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550.879,49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it-IT" sz="16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endParaRPr lang="it-IT" sz="16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endParaRPr lang="it-IT" sz="16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84,27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it-IT" sz="16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endParaRPr lang="it-IT" sz="16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endParaRPr lang="it-IT" sz="16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825.022,04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96,80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582.068,35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83,74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941988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latin typeface="Arial Narrow" panose="020B0606020202030204" pitchFamily="34" charset="0"/>
                        </a:rPr>
                        <a:t>TOTALE</a:t>
                      </a:r>
                      <a:endParaRPr lang="it-IT" b="1" dirty="0">
                        <a:latin typeface="Arial Narrow" panose="020B0606020202030204" pitchFamily="34" charset="0"/>
                      </a:endParaRPr>
                    </a:p>
                  </a:txBody>
                  <a:tcPr marL="6360" marR="6360" marT="63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8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1.795.311,20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it-IT" sz="18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8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1.680.160,06</a:t>
                      </a:r>
                      <a:endParaRPr lang="it-IT" sz="18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it-IT" sz="18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8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1.578.461,99</a:t>
                      </a:r>
                      <a:endParaRPr lang="it-IT" sz="18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it-IT" sz="18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371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96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logo&#10;&#10;Descrizione generata automaticamente">
            <a:extLst>
              <a:ext uri="{FF2B5EF4-FFF2-40B4-BE49-F238E27FC236}">
                <a16:creationId xmlns:a16="http://schemas.microsoft.com/office/drawing/2014/main" id="{9EBAC725-CCF8-7492-45CB-F1E3F334B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751" y="171800"/>
            <a:ext cx="1265936" cy="830771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7A55E614-EBB6-427A-AA9C-0B439CF860EF}"/>
              </a:ext>
            </a:extLst>
          </p:cNvPr>
          <p:cNvSpPr/>
          <p:nvPr/>
        </p:nvSpPr>
        <p:spPr>
          <a:xfrm>
            <a:off x="111760" y="1315992"/>
            <a:ext cx="1196848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just">
              <a:spcAft>
                <a:spcPts val="0"/>
              </a:spcAft>
            </a:pPr>
            <a:r>
              <a:rPr lang="it-IT" sz="2800" dirty="0"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Il </a:t>
            </a:r>
            <a:r>
              <a:rPr lang="it-IT" sz="2800" u="sng" dirty="0"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conto del bilancio</a:t>
            </a:r>
            <a:r>
              <a:rPr lang="it-IT" sz="2800" dirty="0"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 rileva i fatti gestionali sotto il profilo finanziario:</a:t>
            </a:r>
          </a:p>
          <a:p>
            <a:pPr marL="540385" algn="just">
              <a:spcAft>
                <a:spcPts val="0"/>
              </a:spcAft>
            </a:pPr>
            <a:endParaRPr lang="it-IT" sz="2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997585" indent="-4572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800" dirty="0"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tutti gli accertamenti (crediti) contabilizzati nell’esercizio e i residui crediti degli anni precedenti, nonché i relativi movimenti di cassa;</a:t>
            </a:r>
          </a:p>
          <a:p>
            <a:pPr marL="540385" algn="just">
              <a:spcBef>
                <a:spcPts val="600"/>
              </a:spcBef>
              <a:spcAft>
                <a:spcPts val="0"/>
              </a:spcAft>
            </a:pPr>
            <a:endParaRPr lang="it-IT" sz="2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997585" indent="-4572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800" dirty="0"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tutti gli impegni (debiti) contabilizzati nell’esercizio e i residui debiti degli anni precedenti, nonché i relativi movimenti di cassa.</a:t>
            </a:r>
            <a:endParaRPr lang="it-IT" sz="2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540385" algn="just">
              <a:spcAft>
                <a:spcPts val="0"/>
              </a:spcAft>
            </a:pPr>
            <a:endParaRPr lang="it-IT" sz="2800" dirty="0">
              <a:latin typeface="Arial Narrow" panose="020B0606020202030204" pitchFamily="34" charset="0"/>
              <a:ea typeface="Times New Roman" panose="02020603050405020304" pitchFamily="18" charset="0"/>
              <a:cs typeface="Arial Narrow" panose="020B0606020202030204" pitchFamily="34" charset="0"/>
            </a:endParaRPr>
          </a:p>
          <a:p>
            <a:pPr marL="540385" algn="just">
              <a:spcAft>
                <a:spcPts val="0"/>
              </a:spcAft>
            </a:pPr>
            <a:r>
              <a:rPr lang="it-IT" sz="2800" dirty="0"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Con il conto del bilancio viene accertato il risultato contabile di amministrazione che è pari al fondo di cassa, aumentato dei crediti e diminuito dei debiti.</a:t>
            </a:r>
            <a:r>
              <a:rPr lang="it-IT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2800" dirty="0"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Tale risultato, se positivo, costituisce l’avanzo di amministrazione; se negativo, il disavanzo di amministrazione.</a:t>
            </a:r>
            <a:endParaRPr lang="it-IT" sz="2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540385" algn="just">
              <a:spcAft>
                <a:spcPts val="0"/>
              </a:spcAft>
            </a:pPr>
            <a:r>
              <a:rPr lang="it-IT" sz="2400" dirty="0"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 </a:t>
            </a:r>
            <a:endParaRPr lang="it-IT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540385" algn="just">
              <a:spcAft>
                <a:spcPts val="0"/>
              </a:spcAft>
            </a:pPr>
            <a:endParaRPr lang="it-IT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60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5C8F57B0-9015-5CD7-293A-E95C0C22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032" y="0"/>
            <a:ext cx="1265936" cy="8307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A14D725-9EF5-4E4A-9BC7-560659CE2FBF}"/>
              </a:ext>
            </a:extLst>
          </p:cNvPr>
          <p:cNvSpPr/>
          <p:nvPr/>
        </p:nvSpPr>
        <p:spPr>
          <a:xfrm>
            <a:off x="-161499" y="880774"/>
            <a:ext cx="121510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ctr">
              <a:spcAft>
                <a:spcPts val="0"/>
              </a:spcAft>
            </a:pPr>
            <a:r>
              <a:rPr lang="it-IT" sz="2800" b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COS’E’ L’AVANZO DI AMMINISTRAZIONE?</a:t>
            </a:r>
            <a:endParaRPr lang="it-IT" sz="28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540385" algn="just">
              <a:spcAft>
                <a:spcPts val="0"/>
              </a:spcAft>
            </a:pPr>
            <a:r>
              <a:rPr lang="it-IT" sz="2800" dirty="0"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 </a:t>
            </a:r>
            <a:endParaRPr lang="it-IT" sz="28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540385" algn="just">
              <a:spcAft>
                <a:spcPts val="0"/>
              </a:spcAft>
            </a:pPr>
            <a:r>
              <a:rPr lang="it-IT" sz="2800" dirty="0"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L’avanzo di amministrazione rappresenta il </a:t>
            </a:r>
            <a:r>
              <a:rPr lang="it-IT" sz="28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risultato finale positivo </a:t>
            </a:r>
            <a:r>
              <a:rPr lang="it-IT" sz="2800" dirty="0"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dell'intera gestione finanziaria del Comune, nel corso di un esercizio.</a:t>
            </a:r>
          </a:p>
          <a:p>
            <a:pPr marL="540385" algn="just">
              <a:spcAft>
                <a:spcPts val="0"/>
              </a:spcAft>
            </a:pPr>
            <a:endParaRPr lang="it-IT" sz="28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540385" algn="just">
              <a:spcAft>
                <a:spcPts val="0"/>
              </a:spcAft>
            </a:pPr>
            <a:r>
              <a:rPr lang="it-IT" sz="2800" dirty="0"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Questo risultato può essere riportato sull’esercizio successivo, sulla base delle sue quattro componenti:</a:t>
            </a:r>
          </a:p>
          <a:p>
            <a:pPr marL="540385" algn="just">
              <a:spcAft>
                <a:spcPts val="0"/>
              </a:spcAft>
            </a:pPr>
            <a:endParaRPr lang="it-IT" sz="28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997585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800" dirty="0"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Avanzo accantonato: costituito dalle risorse per le quali è previsto un accantonamento in previsione di spese future. Ne è un esempio il Fondo Crediti di Dubbia Esigibilità (FCDE), la cui funzione è quella di coprire entrate che secondo gli andamenti degli anni precedenti difficilmente verranno riscosse;</a:t>
            </a:r>
          </a:p>
        </p:txBody>
      </p:sp>
    </p:spTree>
    <p:extLst>
      <p:ext uri="{BB962C8B-B14F-4D97-AF65-F5344CB8AC3E}">
        <p14:creationId xmlns:p14="http://schemas.microsoft.com/office/powerpoint/2010/main" val="285744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5C8F57B0-9015-5CD7-293A-E95C0C22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032" y="0"/>
            <a:ext cx="1265936" cy="8307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A14D725-9EF5-4E4A-9BC7-560659CE2FBF}"/>
              </a:ext>
            </a:extLst>
          </p:cNvPr>
          <p:cNvSpPr/>
          <p:nvPr/>
        </p:nvSpPr>
        <p:spPr>
          <a:xfrm>
            <a:off x="-272954" y="935366"/>
            <a:ext cx="122010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7585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it-IT" sz="2800" dirty="0">
              <a:latin typeface="Arial Narrow" panose="020B0606020202030204" pitchFamily="34" charset="0"/>
              <a:ea typeface="Times New Roman" panose="02020603050405020304" pitchFamily="18" charset="0"/>
              <a:cs typeface="Arial Narrow" panose="020B0606020202030204" pitchFamily="34" charset="0"/>
            </a:endParaRPr>
          </a:p>
          <a:p>
            <a:pPr marL="997585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800" dirty="0"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Avanzo vincolato: raccoglie le risorse vincolate ad una specifica destinazione su disposizione dell’ente che le ha trasferite, della legislazione vigente o da vincoli posti dal Comune;</a:t>
            </a:r>
          </a:p>
          <a:p>
            <a:pPr marL="540385" algn="just">
              <a:spcAft>
                <a:spcPts val="0"/>
              </a:spcAft>
            </a:pPr>
            <a:endParaRPr lang="it-IT" sz="2800" dirty="0">
              <a:latin typeface="Arial Narrow" panose="020B0606020202030204" pitchFamily="34" charset="0"/>
              <a:ea typeface="Times New Roman" panose="02020603050405020304" pitchFamily="18" charset="0"/>
              <a:cs typeface="Arial Narrow" panose="020B0606020202030204" pitchFamily="34" charset="0"/>
            </a:endParaRPr>
          </a:p>
          <a:p>
            <a:pPr marL="997585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800" dirty="0"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Avanzo destinato a finanziare spese per investimenti: le risorse sono appunto indirizzate al finanziamento esclusivo</a:t>
            </a:r>
            <a:r>
              <a:rPr lang="it-IT" sz="28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it-IT" sz="2800" dirty="0"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degli investimenti;</a:t>
            </a:r>
          </a:p>
          <a:p>
            <a:pPr marL="540385" algn="just">
              <a:spcAft>
                <a:spcPts val="0"/>
              </a:spcAft>
            </a:pPr>
            <a:endParaRPr lang="it-IT" sz="2800" dirty="0">
              <a:latin typeface="Arial Narrow" panose="020B0606020202030204" pitchFamily="34" charset="0"/>
              <a:ea typeface="Times New Roman" panose="02020603050405020304" pitchFamily="18" charset="0"/>
              <a:cs typeface="Arial Narrow" panose="020B0606020202030204" pitchFamily="34" charset="0"/>
            </a:endParaRPr>
          </a:p>
          <a:p>
            <a:pPr marL="997585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800" dirty="0"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Avanzo libero o disponibile: contiene le risorse di cui l’ente può usufruire liberamente.</a:t>
            </a:r>
            <a:endParaRPr lang="it-IT" sz="28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5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5C8F57B0-9015-5CD7-293A-E95C0C22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032" y="0"/>
            <a:ext cx="1265936" cy="8307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3B6C35BD-8FD6-4897-8105-B175E71B18FD}"/>
              </a:ext>
            </a:extLst>
          </p:cNvPr>
          <p:cNvSpPr/>
          <p:nvPr/>
        </p:nvSpPr>
        <p:spPr>
          <a:xfrm>
            <a:off x="95534" y="1221475"/>
            <a:ext cx="1196908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 Narrow" panose="020B0606020202030204" pitchFamily="34" charset="0"/>
              </a:rPr>
              <a:t>ANALISI DI RISORSE ED IMPIEGHI RENDICONTO </a:t>
            </a:r>
            <a:r>
              <a:rPr lang="it-IT" sz="28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 Narrow" panose="020B0606020202030204" pitchFamily="34" charset="0"/>
              </a:rPr>
              <a:t>2023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0A1232B-4B81-43B9-8FC0-58C182165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24" y="1765646"/>
            <a:ext cx="148201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320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18" y="1698634"/>
            <a:ext cx="10450282" cy="416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8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5C8F57B0-9015-5CD7-293A-E95C0C22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032" y="0"/>
            <a:ext cx="1265936" cy="8307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27260A0D-4196-4F4C-89B2-D081C260D5B9}"/>
              </a:ext>
            </a:extLst>
          </p:cNvPr>
          <p:cNvSpPr/>
          <p:nvPr/>
        </p:nvSpPr>
        <p:spPr>
          <a:xfrm>
            <a:off x="176284" y="1113230"/>
            <a:ext cx="1183943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 Narrow" panose="020B0606020202030204" pitchFamily="34" charset="0"/>
              </a:rPr>
              <a:t>VERIFICA EQUILIBRI DI COMPETENZA </a:t>
            </a:r>
            <a:r>
              <a:rPr lang="it-IT" sz="28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 Narrow" panose="020B0606020202030204" pitchFamily="34" charset="0"/>
              </a:rPr>
              <a:t>2023 </a:t>
            </a:r>
            <a:r>
              <a:rPr lang="it-IT" sz="2800" b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 Narrow" panose="020B0606020202030204" pitchFamily="34" charset="0"/>
              </a:rPr>
              <a:t>– PARTE CORRENTE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70" y="1731660"/>
            <a:ext cx="10773294" cy="462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8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5C8F57B0-9015-5CD7-293A-E95C0C22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032" y="0"/>
            <a:ext cx="1265936" cy="8307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0900469F-8926-49A5-B545-C5940F13207B}"/>
              </a:ext>
            </a:extLst>
          </p:cNvPr>
          <p:cNvSpPr/>
          <p:nvPr/>
        </p:nvSpPr>
        <p:spPr>
          <a:xfrm>
            <a:off x="179695" y="956280"/>
            <a:ext cx="1183260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 Narrow" panose="020B0606020202030204" pitchFamily="34" charset="0"/>
              </a:rPr>
              <a:t>VERIFICA EQUILIBRI DI COMPETENZA </a:t>
            </a:r>
            <a:r>
              <a:rPr lang="it-IT" sz="28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 Narrow" panose="020B0606020202030204" pitchFamily="34" charset="0"/>
              </a:rPr>
              <a:t>2023 </a:t>
            </a:r>
            <a:r>
              <a:rPr lang="it-IT" sz="2800" b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 Narrow" panose="020B0606020202030204" pitchFamily="34" charset="0"/>
              </a:rPr>
              <a:t>– PARTE CAPITALE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88" y="1635145"/>
            <a:ext cx="10091650" cy="49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8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5C8F57B0-9015-5CD7-293A-E95C0C22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032" y="0"/>
            <a:ext cx="1265936" cy="8307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0008953D-ED77-4DEE-8C56-F5EE15024446}"/>
              </a:ext>
            </a:extLst>
          </p:cNvPr>
          <p:cNvSpPr/>
          <p:nvPr/>
        </p:nvSpPr>
        <p:spPr>
          <a:xfrm>
            <a:off x="284018" y="972235"/>
            <a:ext cx="11907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ENTRATE DI NATURA TRIBUTARIA, CONTRIBUTIVA E PEREQUATIVA </a:t>
            </a:r>
            <a:endParaRPr lang="it-IT" sz="28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FD37B5F-41E2-48FE-BE47-FCC7E43F5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570" y="2697162"/>
            <a:ext cx="258552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778100"/>
              </p:ext>
            </p:extLst>
          </p:nvPr>
        </p:nvGraphicFramePr>
        <p:xfrm>
          <a:off x="1159934" y="1938863"/>
          <a:ext cx="9779000" cy="4038603"/>
        </p:xfrm>
        <a:graphic>
          <a:graphicData uri="http://schemas.openxmlformats.org/drawingml/2006/table">
            <a:tbl>
              <a:tblPr/>
              <a:tblGrid>
                <a:gridCol w="7196234">
                  <a:extLst>
                    <a:ext uri="{9D8B030D-6E8A-4147-A177-3AD203B41FA5}">
                      <a16:colId xmlns:a16="http://schemas.microsoft.com/office/drawing/2014/main" val="3829022370"/>
                    </a:ext>
                  </a:extLst>
                </a:gridCol>
                <a:gridCol w="2582766">
                  <a:extLst>
                    <a:ext uri="{9D8B030D-6E8A-4147-A177-3AD203B41FA5}">
                      <a16:colId xmlns:a16="http://schemas.microsoft.com/office/drawing/2014/main" val="35252862"/>
                    </a:ext>
                  </a:extLst>
                </a:gridCol>
              </a:tblGrid>
              <a:tr h="5994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oggetto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144753"/>
                  </a:ext>
                </a:extLst>
              </a:tr>
              <a:tr h="97809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IMU (gettito ordinario di spettanza del comune al netto quota di alimentazione FSC)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9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3.230.255,71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926638"/>
                  </a:ext>
                </a:extLst>
              </a:tr>
              <a:tr h="48905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FONDO DI SOLIDARIETA' COMUNALE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9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627.560,32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147516"/>
                  </a:ext>
                </a:extLst>
              </a:tr>
              <a:tr h="48905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ADDIZIONALE COMUNALE ALL'IRPEF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9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1.670.351,27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519040"/>
                  </a:ext>
                </a:extLst>
              </a:tr>
              <a:tr h="48905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ALTRI TRASFERIMENTI ERARIALI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9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293.852,71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179627"/>
                  </a:ext>
                </a:extLst>
              </a:tr>
              <a:tr h="48905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ATTIVITA' DI RECUPERO IMU , TASI, ICI E PUBBLICITA'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9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1.110.533,59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967676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TOTALE ORDINARIE E RECUPERO IMPOSTE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9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6.932.553,60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710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13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1C2031"/>
      </a:dk2>
      <a:lt2>
        <a:srgbClr val="F0F3F1"/>
      </a:lt2>
      <a:accent1>
        <a:srgbClr val="D040B9"/>
      </a:accent1>
      <a:accent2>
        <a:srgbClr val="9A2EBE"/>
      </a:accent2>
      <a:accent3>
        <a:srgbClr val="6F40D0"/>
      </a:accent3>
      <a:accent4>
        <a:srgbClr val="3440C0"/>
      </a:accent4>
      <a:accent5>
        <a:srgbClr val="4088D0"/>
      </a:accent5>
      <a:accent6>
        <a:srgbClr val="2EB3BE"/>
      </a:accent6>
      <a:hlink>
        <a:srgbClr val="3F6ABF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2580</TotalTime>
  <Words>1278</Words>
  <Application>Microsoft Office PowerPoint</Application>
  <PresentationFormat>Widescreen</PresentationFormat>
  <Paragraphs>428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2" baseType="lpstr">
      <vt:lpstr>Arial</vt:lpstr>
      <vt:lpstr>Arial Narrow</vt:lpstr>
      <vt:lpstr>ArialNarrow</vt:lpstr>
      <vt:lpstr>Calibri</vt:lpstr>
      <vt:lpstr>Century Gothic</vt:lpstr>
      <vt:lpstr>Elephant</vt:lpstr>
      <vt:lpstr>Times New Roman</vt:lpstr>
      <vt:lpstr>Wingdings</vt:lpstr>
      <vt:lpstr>BrushVTI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 Gentile</dc:creator>
  <cp:lastModifiedBy>Giorgia Elvassore</cp:lastModifiedBy>
  <cp:revision>117</cp:revision>
  <cp:lastPrinted>2024-04-29T11:41:39Z</cp:lastPrinted>
  <dcterms:created xsi:type="dcterms:W3CDTF">2023-04-18T14:25:30Z</dcterms:created>
  <dcterms:modified xsi:type="dcterms:W3CDTF">2024-04-29T14:14:23Z</dcterms:modified>
</cp:coreProperties>
</file>