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3">
  <p:sldMasterIdLst>
    <p:sldMasterId id="2147483687" r:id="rId1"/>
  </p:sldMasterIdLst>
  <p:notesMasterIdLst>
    <p:notesMasterId r:id="rId17"/>
  </p:notesMasterIdLst>
  <p:sldIdLst>
    <p:sldId id="289" r:id="rId2"/>
    <p:sldId id="290" r:id="rId3"/>
    <p:sldId id="278" r:id="rId4"/>
    <p:sldId id="279" r:id="rId5"/>
    <p:sldId id="280" r:id="rId6"/>
    <p:sldId id="282" r:id="rId7"/>
    <p:sldId id="283" r:id="rId8"/>
    <p:sldId id="284" r:id="rId9"/>
    <p:sldId id="309" r:id="rId10"/>
    <p:sldId id="310" r:id="rId11"/>
    <p:sldId id="286" r:id="rId12"/>
    <p:sldId id="312" r:id="rId13"/>
    <p:sldId id="301" r:id="rId14"/>
    <p:sldId id="292" r:id="rId15"/>
    <p:sldId id="291" r:id="rId16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667139D4-CD96-FD45-8A05-355ACB26CBD6}">
          <p14:sldIdLst>
            <p14:sldId id="289"/>
            <p14:sldId id="290"/>
          </p14:sldIdLst>
        </p14:section>
        <p14:section name="Sezione senza titolo" id="{29274D9E-9FEF-D144-9CC1-07112E8A4D74}">
          <p14:sldIdLst>
            <p14:sldId id="278"/>
            <p14:sldId id="279"/>
            <p14:sldId id="280"/>
            <p14:sldId id="282"/>
            <p14:sldId id="283"/>
            <p14:sldId id="284"/>
            <p14:sldId id="309"/>
            <p14:sldId id="310"/>
            <p14:sldId id="286"/>
            <p14:sldId id="312"/>
            <p14:sldId id="301"/>
            <p14:sldId id="292"/>
            <p14:sldId id="29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97" autoAdjust="0"/>
    <p:restoredTop sz="96327"/>
  </p:normalViewPr>
  <p:slideViewPr>
    <p:cSldViewPr snapToGrid="0">
      <p:cViewPr varScale="1">
        <p:scale>
          <a:sx n="115" d="100"/>
          <a:sy n="115" d="100"/>
        </p:scale>
        <p:origin x="16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8A1515-E446-CB45-A502-0A821848405E}" type="datetimeFigureOut">
              <a:rPr lang="it-IT" smtClean="0"/>
              <a:t>19/05/2023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1EDB9F-9400-CA48-8574-6B916B77BF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5839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08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344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79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357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65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478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125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934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37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150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260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388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451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75" r:id="rId5"/>
    <p:sldLayoutId id="2147483676" r:id="rId6"/>
    <p:sldLayoutId id="2147483682" r:id="rId7"/>
    <p:sldLayoutId id="2147483677" r:id="rId8"/>
    <p:sldLayoutId id="2147483678" r:id="rId9"/>
    <p:sldLayoutId id="2147483679" r:id="rId10"/>
    <p:sldLayoutId id="2147483680" r:id="rId11"/>
    <p:sldLayoutId id="2147483681" r:id="rId12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2.png"/><Relationship Id="rId4" Type="http://schemas.openxmlformats.org/officeDocument/2006/relationships/image" Target="../media/image11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1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.png"/><Relationship Id="rId4" Type="http://schemas.openxmlformats.org/officeDocument/2006/relationships/image" Target="../media/image13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5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4.emf"/><Relationship Id="rId4" Type="http://schemas.openxmlformats.org/officeDocument/2006/relationships/oleObject" Target="../embeddings/oleObject13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Immagine che contiene logo&#10;&#10;Descrizione generata automaticamente">
            <a:extLst>
              <a:ext uri="{FF2B5EF4-FFF2-40B4-BE49-F238E27FC236}">
                <a16:creationId xmlns:a16="http://schemas.microsoft.com/office/drawing/2014/main" id="{5C8F57B0-9015-5CD7-293A-E95C0C2207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3032" y="0"/>
            <a:ext cx="1265936" cy="830771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A7C04E23-AE1C-460D-A98A-2D728FE6452A}"/>
              </a:ext>
            </a:extLst>
          </p:cNvPr>
          <p:cNvSpPr/>
          <p:nvPr/>
        </p:nvSpPr>
        <p:spPr>
          <a:xfrm>
            <a:off x="297873" y="830771"/>
            <a:ext cx="119841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0385" algn="ctr">
              <a:spcAft>
                <a:spcPts val="0"/>
              </a:spcAft>
            </a:pPr>
            <a:r>
              <a:rPr lang="it-IT" sz="2800" b="1" dirty="0">
                <a:solidFill>
                  <a:srgbClr val="0070C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 Narrow" panose="020B0606020202030204" pitchFamily="34" charset="0"/>
              </a:rPr>
              <a:t>RISULTATO D’AMMINISTRAZIONE ESERCIZIO 2022</a:t>
            </a:r>
            <a:endParaRPr lang="it-IT" sz="2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3AF1AC5-25D3-4CF9-A074-24ED2466E3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880" y="1878012"/>
            <a:ext cx="2190181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6" name="Oggetto 5">
            <a:extLst>
              <a:ext uri="{FF2B5EF4-FFF2-40B4-BE49-F238E27FC236}">
                <a16:creationId xmlns:a16="http://schemas.microsoft.com/office/drawing/2014/main" id="{3C8914BF-61DE-4A6A-A47A-12E84A3619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3498559"/>
              </p:ext>
            </p:extLst>
          </p:nvPr>
        </p:nvGraphicFramePr>
        <p:xfrm>
          <a:off x="187325" y="1353991"/>
          <a:ext cx="11477625" cy="532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3" name="Foglio di lavoro" r:id="rId4" imgW="5734173" imgH="3410001" progId="Excel.Sheet.8">
                  <p:embed/>
                </p:oleObj>
              </mc:Choice>
              <mc:Fallback>
                <p:oleObj name="Foglio di lavoro" r:id="rId4" imgW="5734173" imgH="3410001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 l="-9" t="-18" r="-9" b="-18"/>
                      <a:stretch>
                        <a:fillRect/>
                      </a:stretch>
                    </p:blipFill>
                    <p:spPr bwMode="auto">
                      <a:xfrm>
                        <a:off x="187325" y="1353991"/>
                        <a:ext cx="11477625" cy="53276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96954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gget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6147959"/>
              </p:ext>
            </p:extLst>
          </p:nvPr>
        </p:nvGraphicFramePr>
        <p:xfrm>
          <a:off x="1878904" y="1590804"/>
          <a:ext cx="8317282" cy="50104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5" name="Foglio di lavoro" r:id="rId3" imgW="6172113" imgH="4810215" progId="Excel.Sheet.12">
                  <p:embed/>
                </p:oleObj>
              </mc:Choice>
              <mc:Fallback>
                <p:oleObj name="Foglio di lavoro" r:id="rId3" imgW="6172113" imgH="481021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78904" y="1590804"/>
                        <a:ext cx="8317282" cy="50104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Immagine 2" descr="Immagine che contiene logo&#10;&#10;Descrizione generata automaticamente">
            <a:extLst>
              <a:ext uri="{FF2B5EF4-FFF2-40B4-BE49-F238E27FC236}">
                <a16:creationId xmlns:a16="http://schemas.microsoft.com/office/drawing/2014/main" id="{5C8F57B0-9015-5CD7-293A-E95C0C2207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63032" y="0"/>
            <a:ext cx="1265936" cy="830771"/>
          </a:xfrm>
          <a:prstGeom prst="rect">
            <a:avLst/>
          </a:prstGeom>
        </p:spPr>
      </p:pic>
      <p:sp>
        <p:nvSpPr>
          <p:cNvPr id="4" name="Rettangolo 3">
            <a:extLst>
              <a:ext uri="{FF2B5EF4-FFF2-40B4-BE49-F238E27FC236}">
                <a16:creationId xmlns:a16="http://schemas.microsoft.com/office/drawing/2014/main" id="{7F5AFDD5-FEA1-4838-B3DE-0739F1C997D6}"/>
              </a:ext>
            </a:extLst>
          </p:cNvPr>
          <p:cNvSpPr/>
          <p:nvPr/>
        </p:nvSpPr>
        <p:spPr>
          <a:xfrm>
            <a:off x="152400" y="1050554"/>
            <a:ext cx="12039600" cy="529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0385" algn="ctr">
              <a:lnSpc>
                <a:spcPct val="107000"/>
              </a:lnSpc>
              <a:spcAft>
                <a:spcPts val="800"/>
              </a:spcAft>
            </a:pPr>
            <a:r>
              <a:rPr lang="it-IT" sz="2800" b="1" dirty="0" smtClean="0">
                <a:solidFill>
                  <a:srgbClr val="0070C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SPESA CORRENTE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104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Immagine che contiene logo&#10;&#10;Descrizione generata automaticamente">
            <a:extLst>
              <a:ext uri="{FF2B5EF4-FFF2-40B4-BE49-F238E27FC236}">
                <a16:creationId xmlns:a16="http://schemas.microsoft.com/office/drawing/2014/main" id="{5C8F57B0-9015-5CD7-293A-E95C0C2207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3032" y="0"/>
            <a:ext cx="1265936" cy="830771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7F5AFDD5-FEA1-4838-B3DE-0739F1C997D6}"/>
              </a:ext>
            </a:extLst>
          </p:cNvPr>
          <p:cNvSpPr/>
          <p:nvPr/>
        </p:nvSpPr>
        <p:spPr>
          <a:xfrm>
            <a:off x="152400" y="1050554"/>
            <a:ext cx="12039600" cy="529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0385">
              <a:lnSpc>
                <a:spcPct val="107000"/>
              </a:lnSpc>
              <a:spcAft>
                <a:spcPts val="800"/>
              </a:spcAft>
            </a:pPr>
            <a:r>
              <a:rPr lang="it-IT" sz="2800" b="1" dirty="0" smtClean="0">
                <a:solidFill>
                  <a:srgbClr val="0070C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   ANDAMENTO </a:t>
            </a:r>
            <a:r>
              <a:rPr lang="it-IT" sz="2800" b="1" dirty="0">
                <a:solidFill>
                  <a:srgbClr val="0070C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SPESA CORRENTE DELL’ENTE NEGLI ULTIMI 4 ANNI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Oggetto 4">
            <a:extLst>
              <a:ext uri="{FF2B5EF4-FFF2-40B4-BE49-F238E27FC236}">
                <a16:creationId xmlns:a16="http://schemas.microsoft.com/office/drawing/2014/main" id="{2E8652A3-D781-4FF4-AB62-2CD0A02068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0246914"/>
              </p:ext>
            </p:extLst>
          </p:nvPr>
        </p:nvGraphicFramePr>
        <p:xfrm>
          <a:off x="1209502" y="2149360"/>
          <a:ext cx="9925396" cy="327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5" name="Foglio di lavoro" r:id="rId4" imgW="4838859" imgH="1790842" progId="Excel.Sheet.8">
                  <p:embed/>
                </p:oleObj>
              </mc:Choice>
              <mc:Fallback>
                <p:oleObj name="Foglio di lavoro" r:id="rId4" imgW="4838859" imgH="1790842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 l="-14" t="-21" r="-14" b="-21"/>
                      <a:stretch>
                        <a:fillRect/>
                      </a:stretch>
                    </p:blipFill>
                    <p:spPr bwMode="auto">
                      <a:xfrm>
                        <a:off x="1209502" y="2149360"/>
                        <a:ext cx="9925396" cy="327183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2260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gget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6157240"/>
              </p:ext>
            </p:extLst>
          </p:nvPr>
        </p:nvGraphicFramePr>
        <p:xfrm>
          <a:off x="2530475" y="1450975"/>
          <a:ext cx="7102475" cy="534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Foglio di lavoro" r:id="rId3" imgW="7734401" imgH="9648928" progId="Excel.Sheet.12">
                  <p:embed/>
                </p:oleObj>
              </mc:Choice>
              <mc:Fallback>
                <p:oleObj name="Foglio di lavoro" r:id="rId3" imgW="7734401" imgH="964892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30475" y="1450975"/>
                        <a:ext cx="7102475" cy="5348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Immagine 2" descr="Immagine che contiene logo&#10;&#10;Descrizione generata automaticamente">
            <a:extLst>
              <a:ext uri="{FF2B5EF4-FFF2-40B4-BE49-F238E27FC236}">
                <a16:creationId xmlns:a16="http://schemas.microsoft.com/office/drawing/2014/main" id="{5C8F57B0-9015-5CD7-293A-E95C0C2207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63032" y="0"/>
            <a:ext cx="1265936" cy="830771"/>
          </a:xfrm>
          <a:prstGeom prst="rect">
            <a:avLst/>
          </a:prstGeom>
        </p:spPr>
      </p:pic>
      <p:sp>
        <p:nvSpPr>
          <p:cNvPr id="4" name="Rettangolo 3">
            <a:extLst>
              <a:ext uri="{FF2B5EF4-FFF2-40B4-BE49-F238E27FC236}">
                <a16:creationId xmlns:a16="http://schemas.microsoft.com/office/drawing/2014/main" id="{1AF3F6E5-118E-4C62-9DB4-56036BB0EF65}"/>
              </a:ext>
            </a:extLst>
          </p:cNvPr>
          <p:cNvSpPr/>
          <p:nvPr/>
        </p:nvSpPr>
        <p:spPr>
          <a:xfrm>
            <a:off x="182880" y="927854"/>
            <a:ext cx="118262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0385" algn="ctr">
              <a:spcAft>
                <a:spcPts val="0"/>
              </a:spcAft>
            </a:pPr>
            <a:r>
              <a:rPr lang="it-IT" sz="2800" b="1" dirty="0" smtClean="0">
                <a:solidFill>
                  <a:srgbClr val="0070C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 Narrow" panose="020B0606020202030204" pitchFamily="34" charset="0"/>
              </a:rPr>
              <a:t>SPESA DI INVESTIMENTO</a:t>
            </a:r>
            <a:endParaRPr lang="it-IT" sz="2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656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Immagine che contiene logo&#10;&#10;Descrizione generata automaticamente">
            <a:extLst>
              <a:ext uri="{FF2B5EF4-FFF2-40B4-BE49-F238E27FC236}">
                <a16:creationId xmlns:a16="http://schemas.microsoft.com/office/drawing/2014/main" id="{5C8F57B0-9015-5CD7-293A-E95C0C2207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3032" y="0"/>
            <a:ext cx="1265936" cy="830771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7F5AFDD5-FEA1-4838-B3DE-0739F1C997D6}"/>
              </a:ext>
            </a:extLst>
          </p:cNvPr>
          <p:cNvSpPr/>
          <p:nvPr/>
        </p:nvSpPr>
        <p:spPr>
          <a:xfrm>
            <a:off x="152400" y="1050554"/>
            <a:ext cx="12039600" cy="529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0385" algn="ctr">
              <a:lnSpc>
                <a:spcPct val="107000"/>
              </a:lnSpc>
              <a:spcAft>
                <a:spcPts val="800"/>
              </a:spcAft>
            </a:pPr>
            <a:r>
              <a:rPr lang="it-IT" sz="2800" b="1" dirty="0">
                <a:solidFill>
                  <a:srgbClr val="0070C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ANDAMENTO SPESA DI INVESTIMENTO DELL’ENTE NEGLI ULTIMI 4 ANNI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5408021"/>
              </p:ext>
            </p:extLst>
          </p:nvPr>
        </p:nvGraphicFramePr>
        <p:xfrm>
          <a:off x="1340284" y="1799970"/>
          <a:ext cx="9782827" cy="41624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9" name="Foglio di lavoro" r:id="rId4" imgW="6038857" imgH="1876335" progId="Excel.Sheet.12">
                  <p:embed/>
                </p:oleObj>
              </mc:Choice>
              <mc:Fallback>
                <p:oleObj name="Foglio di lavoro" r:id="rId4" imgW="6038857" imgH="187633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40284" y="1799970"/>
                        <a:ext cx="9782827" cy="41624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gget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8336658"/>
              </p:ext>
            </p:extLst>
          </p:nvPr>
        </p:nvGraphicFramePr>
        <p:xfrm>
          <a:off x="1340284" y="6182174"/>
          <a:ext cx="9782827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0" name="Foglio di lavoro" r:id="rId6" imgW="13611200" imgH="714529" progId="Excel.Sheet.12">
                  <p:embed/>
                </p:oleObj>
              </mc:Choice>
              <mc:Fallback>
                <p:oleObj name="Foglio di lavoro" r:id="rId6" imgW="13611200" imgH="71452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340284" y="6182174"/>
                        <a:ext cx="9782827" cy="427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88143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Immagine che contiene logo&#10;&#10;Descrizione generata automaticamente">
            <a:extLst>
              <a:ext uri="{FF2B5EF4-FFF2-40B4-BE49-F238E27FC236}">
                <a16:creationId xmlns:a16="http://schemas.microsoft.com/office/drawing/2014/main" id="{5C8F57B0-9015-5CD7-293A-E95C0C2207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3032" y="0"/>
            <a:ext cx="1265936" cy="830771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81200B27-A6C8-46B4-A024-D0A2BD1B6BC5}"/>
              </a:ext>
            </a:extLst>
          </p:cNvPr>
          <p:cNvSpPr/>
          <p:nvPr/>
        </p:nvSpPr>
        <p:spPr>
          <a:xfrm>
            <a:off x="62345" y="937552"/>
            <a:ext cx="119426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0385" algn="ctr">
              <a:spcAft>
                <a:spcPts val="0"/>
              </a:spcAft>
            </a:pPr>
            <a:r>
              <a:rPr lang="it-IT" sz="2800" b="1" dirty="0">
                <a:solidFill>
                  <a:srgbClr val="0070C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 Narrow" panose="020B0606020202030204" pitchFamily="34" charset="0"/>
              </a:rPr>
              <a:t>ANDAMENTO DEL DEBITO</a:t>
            </a:r>
            <a:endParaRPr lang="it-IT" sz="2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3F13C45C-D00C-4B3C-A611-8345174056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027869"/>
              </p:ext>
            </p:extLst>
          </p:nvPr>
        </p:nvGraphicFramePr>
        <p:xfrm>
          <a:off x="741218" y="1936367"/>
          <a:ext cx="10439399" cy="4131923"/>
        </p:xfrm>
        <a:graphic>
          <a:graphicData uri="http://schemas.openxmlformats.org/drawingml/2006/table">
            <a:tbl>
              <a:tblPr firstRow="1" firstCol="1" bandRow="1"/>
              <a:tblGrid>
                <a:gridCol w="5294039">
                  <a:extLst>
                    <a:ext uri="{9D8B030D-6E8A-4147-A177-3AD203B41FA5}">
                      <a16:colId xmlns:a16="http://schemas.microsoft.com/office/drawing/2014/main" val="4071110876"/>
                    </a:ext>
                  </a:extLst>
                </a:gridCol>
                <a:gridCol w="1860348">
                  <a:extLst>
                    <a:ext uri="{9D8B030D-6E8A-4147-A177-3AD203B41FA5}">
                      <a16:colId xmlns:a16="http://schemas.microsoft.com/office/drawing/2014/main" val="3454293688"/>
                    </a:ext>
                  </a:extLst>
                </a:gridCol>
                <a:gridCol w="1548194">
                  <a:extLst>
                    <a:ext uri="{9D8B030D-6E8A-4147-A177-3AD203B41FA5}">
                      <a16:colId xmlns:a16="http://schemas.microsoft.com/office/drawing/2014/main" val="2447497497"/>
                    </a:ext>
                  </a:extLst>
                </a:gridCol>
                <a:gridCol w="1736818">
                  <a:extLst>
                    <a:ext uri="{9D8B030D-6E8A-4147-A177-3AD203B41FA5}">
                      <a16:colId xmlns:a16="http://schemas.microsoft.com/office/drawing/2014/main" val="3496105397"/>
                    </a:ext>
                  </a:extLst>
                </a:gridCol>
              </a:tblGrid>
              <a:tr h="5576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2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200" b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2020</a:t>
                      </a:r>
                      <a:endParaRPr lang="it-IT" sz="2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200" b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2021</a:t>
                      </a:r>
                      <a:endParaRPr lang="it-IT" sz="2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200" b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2022</a:t>
                      </a:r>
                      <a:endParaRPr lang="it-IT" sz="2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870930"/>
                  </a:ext>
                </a:extLst>
              </a:tr>
              <a:tr h="86931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2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Residuo debito finale</a:t>
                      </a:r>
                      <a:endParaRPr lang="it-IT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2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8.848.242,23</a:t>
                      </a:r>
                      <a:endParaRPr lang="it-IT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2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7.953.950,40</a:t>
                      </a:r>
                      <a:endParaRPr lang="it-IT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2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7.363.885,64</a:t>
                      </a:r>
                      <a:endParaRPr lang="it-IT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1921210"/>
                  </a:ext>
                </a:extLst>
              </a:tr>
              <a:tr h="5202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2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Popolazione residente</a:t>
                      </a:r>
                      <a:endParaRPr lang="it-IT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2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17.840</a:t>
                      </a:r>
                      <a:endParaRPr lang="it-IT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2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17.698</a:t>
                      </a:r>
                      <a:endParaRPr lang="it-IT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2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17.615</a:t>
                      </a:r>
                      <a:endParaRPr lang="it-IT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5446821"/>
                  </a:ext>
                </a:extLst>
              </a:tr>
              <a:tr h="86931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2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Rapporto tra residuo debito e popolazione residente</a:t>
                      </a:r>
                      <a:endParaRPr lang="it-IT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2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495,98</a:t>
                      </a:r>
                      <a:endParaRPr lang="it-IT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2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449,43</a:t>
                      </a:r>
                      <a:endParaRPr lang="it-IT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2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418,05</a:t>
                      </a:r>
                      <a:endParaRPr lang="it-IT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9478923"/>
                  </a:ext>
                </a:extLst>
              </a:tr>
              <a:tr h="131538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2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Incidenza percentuale attuale degli interessi passivi sulle entrate correnti (art. </a:t>
                      </a:r>
                      <a:r>
                        <a:rPr lang="it-IT" sz="22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204 TUEL)</a:t>
                      </a:r>
                      <a:endParaRPr lang="it-IT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2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3,67%</a:t>
                      </a:r>
                      <a:endParaRPr lang="it-IT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2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3,07%</a:t>
                      </a:r>
                      <a:endParaRPr lang="it-IT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2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2,46%</a:t>
                      </a:r>
                      <a:endParaRPr lang="it-IT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6908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4638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Immagine che contiene logo&#10;&#10;Descrizione generata automaticamente">
            <a:extLst>
              <a:ext uri="{FF2B5EF4-FFF2-40B4-BE49-F238E27FC236}">
                <a16:creationId xmlns:a16="http://schemas.microsoft.com/office/drawing/2014/main" id="{5C8F57B0-9015-5CD7-293A-E95C0C2207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3032" y="0"/>
            <a:ext cx="1265936" cy="830771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30AAC5E8-979B-4380-8141-0EE373B0B012}"/>
              </a:ext>
            </a:extLst>
          </p:cNvPr>
          <p:cNvSpPr/>
          <p:nvPr/>
        </p:nvSpPr>
        <p:spPr>
          <a:xfrm>
            <a:off x="0" y="1063801"/>
            <a:ext cx="11991109" cy="741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0385" algn="ctr">
              <a:spcAft>
                <a:spcPts val="0"/>
              </a:spcAft>
            </a:pPr>
            <a:r>
              <a:rPr lang="it-IT" sz="2800" b="1" dirty="0">
                <a:solidFill>
                  <a:srgbClr val="0070C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 Narrow" panose="020B0606020202030204" pitchFamily="34" charset="0"/>
              </a:rPr>
              <a:t>FONDO DI CASSA E INDICATORI DI TEMPESTIVITÀ DEI PAGAMENTI</a:t>
            </a:r>
            <a:endParaRPr lang="it-IT" sz="2800" dirty="0"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400" b="1" dirty="0">
                <a:solidFill>
                  <a:srgbClr val="0070C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 Narrow" panose="020B0606020202030204" pitchFamily="34" charset="0"/>
              </a:rPr>
              <a:t> </a:t>
            </a:r>
            <a:endParaRPr lang="it-I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3500EECE-827B-4063-A63A-42F0C29116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0189122"/>
              </p:ext>
            </p:extLst>
          </p:nvPr>
        </p:nvGraphicFramePr>
        <p:xfrm>
          <a:off x="845127" y="1825625"/>
          <a:ext cx="10370128" cy="4480066"/>
        </p:xfrm>
        <a:graphic>
          <a:graphicData uri="http://schemas.openxmlformats.org/drawingml/2006/table">
            <a:tbl>
              <a:tblPr firstRow="1" firstCol="1" bandRow="1"/>
              <a:tblGrid>
                <a:gridCol w="4264980">
                  <a:extLst>
                    <a:ext uri="{9D8B030D-6E8A-4147-A177-3AD203B41FA5}">
                      <a16:colId xmlns:a16="http://schemas.microsoft.com/office/drawing/2014/main" val="488469965"/>
                    </a:ext>
                  </a:extLst>
                </a:gridCol>
                <a:gridCol w="1498238">
                  <a:extLst>
                    <a:ext uri="{9D8B030D-6E8A-4147-A177-3AD203B41FA5}">
                      <a16:colId xmlns:a16="http://schemas.microsoft.com/office/drawing/2014/main" val="167547163"/>
                    </a:ext>
                  </a:extLst>
                </a:gridCol>
                <a:gridCol w="1528768">
                  <a:extLst>
                    <a:ext uri="{9D8B030D-6E8A-4147-A177-3AD203B41FA5}">
                      <a16:colId xmlns:a16="http://schemas.microsoft.com/office/drawing/2014/main" val="2557751469"/>
                    </a:ext>
                  </a:extLst>
                </a:gridCol>
                <a:gridCol w="1398254">
                  <a:extLst>
                    <a:ext uri="{9D8B030D-6E8A-4147-A177-3AD203B41FA5}">
                      <a16:colId xmlns:a16="http://schemas.microsoft.com/office/drawing/2014/main" val="957130315"/>
                    </a:ext>
                  </a:extLst>
                </a:gridCol>
                <a:gridCol w="1679888">
                  <a:extLst>
                    <a:ext uri="{9D8B030D-6E8A-4147-A177-3AD203B41FA5}">
                      <a16:colId xmlns:a16="http://schemas.microsoft.com/office/drawing/2014/main" val="691743758"/>
                    </a:ext>
                  </a:extLst>
                </a:gridCol>
              </a:tblGrid>
              <a:tr h="417920">
                <a:tc>
                  <a:txBody>
                    <a:bodyPr/>
                    <a:lstStyle/>
                    <a:p>
                      <a:endParaRPr lang="it-IT" sz="22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21" marR="32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200" b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2019</a:t>
                      </a:r>
                      <a:endParaRPr lang="it-IT" sz="22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21" marR="3222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200" b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2020</a:t>
                      </a:r>
                      <a:endParaRPr lang="it-IT" sz="2200" b="1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21" marR="3222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200" b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2021</a:t>
                      </a:r>
                      <a:endParaRPr lang="it-IT" sz="2200" b="1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21" marR="3222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200" b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2022</a:t>
                      </a:r>
                      <a:endParaRPr lang="it-IT" sz="22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21" marR="3222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8183781"/>
                  </a:ext>
                </a:extLst>
              </a:tr>
              <a:tr h="6514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2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Fondo di cassa al 31/12 di ogni anno</a:t>
                      </a:r>
                      <a:endParaRPr lang="it-IT" sz="2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21" marR="32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2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2.072.232,82</a:t>
                      </a:r>
                      <a:endParaRPr lang="it-IT" sz="2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21" marR="3222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2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3.474.216,45</a:t>
                      </a:r>
                      <a:endParaRPr lang="it-IT" sz="2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21" marR="3222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2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4.213.053,50</a:t>
                      </a:r>
                      <a:endParaRPr lang="it-IT" sz="2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21" marR="3222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2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5.396.962,36</a:t>
                      </a:r>
                      <a:endParaRPr lang="it-IT" sz="2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21" marR="3222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2794727"/>
                  </a:ext>
                </a:extLst>
              </a:tr>
              <a:tr h="33256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2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Giorni effettivi intercorrenti tra la data di scadenza della fattura o richiesta equivalente di pagamento e la data di pagamento ai fornitori moltiplicata per l'importo, rapportata alla somma degli importi pagati nel periodo di riferimento</a:t>
                      </a:r>
                      <a:endParaRPr lang="it-IT" sz="2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21" marR="32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2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-7,89</a:t>
                      </a:r>
                      <a:endParaRPr lang="it-IT" sz="2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21" marR="32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2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-13,19</a:t>
                      </a:r>
                      <a:endParaRPr lang="it-IT" sz="2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21" marR="32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2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-22,00</a:t>
                      </a:r>
                      <a:endParaRPr lang="it-IT" sz="2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21" marR="32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2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-16,00</a:t>
                      </a:r>
                      <a:endParaRPr lang="it-IT" sz="2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221" marR="322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2890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3903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Immagine che contiene logo&#10;&#10;Descrizione generata automaticamente">
            <a:extLst>
              <a:ext uri="{FF2B5EF4-FFF2-40B4-BE49-F238E27FC236}">
                <a16:creationId xmlns:a16="http://schemas.microsoft.com/office/drawing/2014/main" id="{5C8F57B0-9015-5CD7-293A-E95C0C2207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3032" y="0"/>
            <a:ext cx="1265936" cy="830771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BB244EE9-71B3-4CE5-B92F-4905747707B3}"/>
              </a:ext>
            </a:extLst>
          </p:cNvPr>
          <p:cNvSpPr/>
          <p:nvPr/>
        </p:nvSpPr>
        <p:spPr>
          <a:xfrm>
            <a:off x="304800" y="1040327"/>
            <a:ext cx="11887200" cy="529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215" algn="just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  <a:tabLst>
                <a:tab pos="4860925" algn="l"/>
                <a:tab pos="5130800" algn="l"/>
              </a:tabLst>
            </a:pPr>
            <a:r>
              <a:rPr lang="it-IT" sz="2800" b="1" dirty="0">
                <a:solidFill>
                  <a:srgbClr val="0070C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COMPOSIZIONE RISULTATO AMMINISTRAZIONE AL 31 DICEMBRE 2022</a:t>
            </a:r>
            <a:endParaRPr lang="it-IT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F82617A-389B-40A1-9F79-614CDB4269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337" y="2649537"/>
            <a:ext cx="25556701" cy="48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6" name="Oggetto 5">
            <a:extLst>
              <a:ext uri="{FF2B5EF4-FFF2-40B4-BE49-F238E27FC236}">
                <a16:creationId xmlns:a16="http://schemas.microsoft.com/office/drawing/2014/main" id="{12C92DF1-72B9-4961-9811-99A541510D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8143672"/>
              </p:ext>
            </p:extLst>
          </p:nvPr>
        </p:nvGraphicFramePr>
        <p:xfrm>
          <a:off x="179388" y="1898650"/>
          <a:ext cx="11703050" cy="419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6" name="Foglio di lavoro" r:id="rId4" imgW="4676800" imgH="1857221" progId="Excel.Sheet.8">
                  <p:embed/>
                </p:oleObj>
              </mc:Choice>
              <mc:Fallback>
                <p:oleObj name="Foglio di lavoro" r:id="rId4" imgW="4676800" imgH="1857221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 l="-12" t="-38" r="-12" b="-38"/>
                      <a:stretch>
                        <a:fillRect/>
                      </a:stretch>
                    </p:blipFill>
                    <p:spPr bwMode="auto">
                      <a:xfrm>
                        <a:off x="179388" y="1898650"/>
                        <a:ext cx="11703050" cy="41910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1548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Immagine che contiene logo&#10;&#10;Descrizione generata automaticamente">
            <a:extLst>
              <a:ext uri="{FF2B5EF4-FFF2-40B4-BE49-F238E27FC236}">
                <a16:creationId xmlns:a16="http://schemas.microsoft.com/office/drawing/2014/main" id="{5C8F57B0-9015-5CD7-293A-E95C0C2207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3032" y="0"/>
            <a:ext cx="1265936" cy="830771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3B6C35BD-8FD6-4897-8105-B175E71B18FD}"/>
              </a:ext>
            </a:extLst>
          </p:cNvPr>
          <p:cNvSpPr/>
          <p:nvPr/>
        </p:nvSpPr>
        <p:spPr>
          <a:xfrm>
            <a:off x="95534" y="1221475"/>
            <a:ext cx="11969087" cy="529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800" b="1" dirty="0">
                <a:solidFill>
                  <a:srgbClr val="0070C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 Narrow" panose="020B0606020202030204" pitchFamily="34" charset="0"/>
              </a:rPr>
              <a:t>ANALISI DI RISORSE ED IMPIEGHI RENDICONTO 2022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0A1232B-4B81-43B9-8FC0-58C182165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724" y="1765646"/>
            <a:ext cx="148201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sz="3200"/>
          </a:p>
        </p:txBody>
      </p:sp>
      <p:graphicFrame>
        <p:nvGraphicFramePr>
          <p:cNvPr id="6" name="Oggetto 5">
            <a:extLst>
              <a:ext uri="{FF2B5EF4-FFF2-40B4-BE49-F238E27FC236}">
                <a16:creationId xmlns:a16="http://schemas.microsoft.com/office/drawing/2014/main" id="{C7A29985-EAB6-42E0-841F-F03DBDCD0C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847296"/>
              </p:ext>
            </p:extLst>
          </p:nvPr>
        </p:nvGraphicFramePr>
        <p:xfrm>
          <a:off x="231775" y="2035175"/>
          <a:ext cx="11868150" cy="450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Foglio di lavoro" r:id="rId4" imgW="7801029" imgH="3029104" progId="Excel.Sheet.8">
                  <p:embed/>
                </p:oleObj>
              </mc:Choice>
              <mc:Fallback>
                <p:oleObj name="Foglio di lavoro" r:id="rId4" imgW="7801029" imgH="3029104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 l="-9" t="-23" r="-9" b="-23"/>
                      <a:stretch>
                        <a:fillRect/>
                      </a:stretch>
                    </p:blipFill>
                    <p:spPr bwMode="auto">
                      <a:xfrm>
                        <a:off x="231775" y="2035175"/>
                        <a:ext cx="11868150" cy="450373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4682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Immagine che contiene logo&#10;&#10;Descrizione generata automaticamente">
            <a:extLst>
              <a:ext uri="{FF2B5EF4-FFF2-40B4-BE49-F238E27FC236}">
                <a16:creationId xmlns:a16="http://schemas.microsoft.com/office/drawing/2014/main" id="{5C8F57B0-9015-5CD7-293A-E95C0C2207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3032" y="0"/>
            <a:ext cx="1265936" cy="830771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27260A0D-4196-4F4C-89B2-D081C260D5B9}"/>
              </a:ext>
            </a:extLst>
          </p:cNvPr>
          <p:cNvSpPr/>
          <p:nvPr/>
        </p:nvSpPr>
        <p:spPr>
          <a:xfrm>
            <a:off x="176284" y="1113230"/>
            <a:ext cx="11839432" cy="529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800" b="1" dirty="0">
                <a:solidFill>
                  <a:srgbClr val="0070C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 Narrow" panose="020B0606020202030204" pitchFamily="34" charset="0"/>
              </a:rPr>
              <a:t>VERIFICA EQUILIBRI DI COMPETENZA 2022 – PARTE CORRENTE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3073777"/>
              </p:ext>
            </p:extLst>
          </p:nvPr>
        </p:nvGraphicFramePr>
        <p:xfrm>
          <a:off x="1540701" y="1925321"/>
          <a:ext cx="8993688" cy="4275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0" name="Foglio di lavoro" r:id="rId4" imgW="6257827" imgH="2885921" progId="Excel.Sheet.12">
                  <p:embed/>
                </p:oleObj>
              </mc:Choice>
              <mc:Fallback>
                <p:oleObj name="Foglio di lavoro" r:id="rId4" imgW="6257827" imgH="288592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40701" y="1925321"/>
                        <a:ext cx="8993688" cy="4275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5387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Immagine che contiene logo&#10;&#10;Descrizione generata automaticamente">
            <a:extLst>
              <a:ext uri="{FF2B5EF4-FFF2-40B4-BE49-F238E27FC236}">
                <a16:creationId xmlns:a16="http://schemas.microsoft.com/office/drawing/2014/main" id="{5C8F57B0-9015-5CD7-293A-E95C0C2207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3032" y="0"/>
            <a:ext cx="1265936" cy="830771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0900469F-8926-49A5-B545-C5940F13207B}"/>
              </a:ext>
            </a:extLst>
          </p:cNvPr>
          <p:cNvSpPr/>
          <p:nvPr/>
        </p:nvSpPr>
        <p:spPr>
          <a:xfrm>
            <a:off x="179695" y="956280"/>
            <a:ext cx="11832609" cy="529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800" b="1" dirty="0">
                <a:solidFill>
                  <a:srgbClr val="0070C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 Narrow" panose="020B0606020202030204" pitchFamily="34" charset="0"/>
              </a:rPr>
              <a:t>VERIFICA EQUILIBRI DI COMPETENZA 2022 – PARTE CAPITALE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040991"/>
              </p:ext>
            </p:extLst>
          </p:nvPr>
        </p:nvGraphicFramePr>
        <p:xfrm>
          <a:off x="1565753" y="2174875"/>
          <a:ext cx="9143999" cy="406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4" name="Foglio di lavoro" r:id="rId4" imgW="6257827" imgH="2505024" progId="Excel.Sheet.12">
                  <p:embed/>
                </p:oleObj>
              </mc:Choice>
              <mc:Fallback>
                <p:oleObj name="Foglio di lavoro" r:id="rId4" imgW="6257827" imgH="250502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65753" y="2174875"/>
                        <a:ext cx="9143999" cy="4063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1384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Immagine che contiene logo&#10;&#10;Descrizione generata automaticamente">
            <a:extLst>
              <a:ext uri="{FF2B5EF4-FFF2-40B4-BE49-F238E27FC236}">
                <a16:creationId xmlns:a16="http://schemas.microsoft.com/office/drawing/2014/main" id="{5C8F57B0-9015-5CD7-293A-E95C0C2207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3032" y="0"/>
            <a:ext cx="1265936" cy="830771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0008953D-ED77-4DEE-8C56-F5EE15024446}"/>
              </a:ext>
            </a:extLst>
          </p:cNvPr>
          <p:cNvSpPr/>
          <p:nvPr/>
        </p:nvSpPr>
        <p:spPr>
          <a:xfrm>
            <a:off x="284018" y="972235"/>
            <a:ext cx="11907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ENTRATE DI NATURA TRIBUTARIA, CONTRIBUTIVA E PEREQUATIVA </a:t>
            </a:r>
            <a:endParaRPr lang="it-IT" sz="2800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3FD37B5F-41E2-48FE-BE47-FCC7E43F55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570" y="2697162"/>
            <a:ext cx="2585520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6" name="Oggetto 5">
            <a:extLst>
              <a:ext uri="{FF2B5EF4-FFF2-40B4-BE49-F238E27FC236}">
                <a16:creationId xmlns:a16="http://schemas.microsoft.com/office/drawing/2014/main" id="{DE401F1E-6FBB-4B79-9DE9-9BA064EFAB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2022896"/>
              </p:ext>
            </p:extLst>
          </p:nvPr>
        </p:nvGraphicFramePr>
        <p:xfrm>
          <a:off x="693738" y="1966913"/>
          <a:ext cx="10660062" cy="417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4" name="Foglio di lavoro" r:id="rId4" imgW="4895770" imgH="2009788" progId="Excel.Sheet.8">
                  <p:embed/>
                </p:oleObj>
              </mc:Choice>
              <mc:Fallback>
                <p:oleObj name="Foglio di lavoro" r:id="rId4" imgW="4895770" imgH="2009788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 l="-9" t="-31" r="-9" b="-31"/>
                      <a:stretch>
                        <a:fillRect/>
                      </a:stretch>
                    </p:blipFill>
                    <p:spPr bwMode="auto">
                      <a:xfrm>
                        <a:off x="693738" y="1966913"/>
                        <a:ext cx="10660062" cy="417512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6138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Immagine che contiene logo&#10;&#10;Descrizione generata automaticamente">
            <a:extLst>
              <a:ext uri="{FF2B5EF4-FFF2-40B4-BE49-F238E27FC236}">
                <a16:creationId xmlns:a16="http://schemas.microsoft.com/office/drawing/2014/main" id="{5C8F57B0-9015-5CD7-293A-E95C0C2207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3032" y="0"/>
            <a:ext cx="1265936" cy="830771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7279DDF5-53BE-40AD-AD32-65E0A156E717}"/>
              </a:ext>
            </a:extLst>
          </p:cNvPr>
          <p:cNvSpPr/>
          <p:nvPr/>
        </p:nvSpPr>
        <p:spPr>
          <a:xfrm>
            <a:off x="138545" y="1027607"/>
            <a:ext cx="120049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0385" indent="358775" algn="ctr"/>
            <a:r>
              <a:rPr lang="it-IT" sz="28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ENTRATE DA TRASFERIMENTI CORRENTI</a:t>
            </a:r>
            <a:endParaRPr lang="it-IT" sz="2800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graphicFrame>
        <p:nvGraphicFramePr>
          <p:cNvPr id="7" name="Ogget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7540845"/>
              </p:ext>
            </p:extLst>
          </p:nvPr>
        </p:nvGraphicFramePr>
        <p:xfrm>
          <a:off x="1728591" y="2293937"/>
          <a:ext cx="9544833" cy="34429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7" name="Foglio di lavoro" r:id="rId4" imgW="7400914" imgH="2266963" progId="Excel.Sheet.12">
                  <p:embed/>
                </p:oleObj>
              </mc:Choice>
              <mc:Fallback>
                <p:oleObj name="Foglio di lavoro" r:id="rId4" imgW="7400914" imgH="226696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28591" y="2293937"/>
                        <a:ext cx="9544833" cy="34429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9836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Immagine che contiene logo&#10;&#10;Descrizione generata automaticamente">
            <a:extLst>
              <a:ext uri="{FF2B5EF4-FFF2-40B4-BE49-F238E27FC236}">
                <a16:creationId xmlns:a16="http://schemas.microsoft.com/office/drawing/2014/main" id="{5C8F57B0-9015-5CD7-293A-E95C0C2207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3032" y="0"/>
            <a:ext cx="1265936" cy="830771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C01C88C7-1FA9-42CF-ACF6-96DDCE2A65B4}"/>
              </a:ext>
            </a:extLst>
          </p:cNvPr>
          <p:cNvSpPr/>
          <p:nvPr/>
        </p:nvSpPr>
        <p:spPr>
          <a:xfrm>
            <a:off x="0" y="1048388"/>
            <a:ext cx="119426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0385" indent="358775" algn="ctr"/>
            <a:r>
              <a:rPr lang="it-IT" sz="28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ENTRATE EXTRATRIBUTARIE</a:t>
            </a:r>
            <a:endParaRPr lang="it-IT" sz="2800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C1094584-6FDF-452C-B5E2-F63B04B13A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370" y="1916112"/>
            <a:ext cx="2220558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6" name="Oggetto 5">
            <a:extLst>
              <a:ext uri="{FF2B5EF4-FFF2-40B4-BE49-F238E27FC236}">
                <a16:creationId xmlns:a16="http://schemas.microsoft.com/office/drawing/2014/main" id="{9A936887-F689-48E0-BD96-9DAF2C5780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783575"/>
              </p:ext>
            </p:extLst>
          </p:nvPr>
        </p:nvGraphicFramePr>
        <p:xfrm>
          <a:off x="255588" y="1731963"/>
          <a:ext cx="11376025" cy="499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7" name="Foglio di lavoro" r:id="rId4" imgW="5629373" imgH="3991078" progId="Excel.Sheet.8">
                  <p:embed/>
                </p:oleObj>
              </mc:Choice>
              <mc:Fallback>
                <p:oleObj name="Foglio di lavoro" r:id="rId4" imgW="5629373" imgH="3991078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 l="-8" t="-17" r="-8" b="-17"/>
                      <a:stretch>
                        <a:fillRect/>
                      </a:stretch>
                    </p:blipFill>
                    <p:spPr bwMode="auto">
                      <a:xfrm>
                        <a:off x="255588" y="1731963"/>
                        <a:ext cx="11376025" cy="49942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2887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logo&#10;&#10;Descrizione generata automaticamente">
            <a:extLst>
              <a:ext uri="{FF2B5EF4-FFF2-40B4-BE49-F238E27FC236}">
                <a16:creationId xmlns:a16="http://schemas.microsoft.com/office/drawing/2014/main" id="{5C8F57B0-9015-5CD7-293A-E95C0C2207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3032" y="100208"/>
            <a:ext cx="1265936" cy="764088"/>
          </a:xfrm>
          <a:prstGeom prst="rect">
            <a:avLst/>
          </a:prstGeom>
        </p:spPr>
      </p:pic>
      <p:sp>
        <p:nvSpPr>
          <p:cNvPr id="4" name="Rettangolo 3">
            <a:extLst>
              <a:ext uri="{FF2B5EF4-FFF2-40B4-BE49-F238E27FC236}">
                <a16:creationId xmlns:a16="http://schemas.microsoft.com/office/drawing/2014/main" id="{C01C88C7-1FA9-42CF-ACF6-96DDCE2A65B4}"/>
              </a:ext>
            </a:extLst>
          </p:cNvPr>
          <p:cNvSpPr/>
          <p:nvPr/>
        </p:nvSpPr>
        <p:spPr>
          <a:xfrm>
            <a:off x="162838" y="875757"/>
            <a:ext cx="118120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0385" indent="358775" algn="ctr"/>
            <a:r>
              <a:rPr lang="it-IT" sz="28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ENTRATE </a:t>
            </a:r>
            <a:r>
              <a:rPr lang="it-IT" sz="2800" b="1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IN CONTO CAPITALE</a:t>
            </a:r>
          </a:p>
          <a:p>
            <a:pPr marL="540385" indent="358775" algn="ctr"/>
            <a:endParaRPr lang="it-IT" sz="2800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0666064"/>
              </p:ext>
            </p:extLst>
          </p:nvPr>
        </p:nvGraphicFramePr>
        <p:xfrm>
          <a:off x="1966586" y="1352811"/>
          <a:ext cx="9194104" cy="53736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0" name="Foglio di lavoro" r:id="rId4" imgW="6305716" imgH="5819801" progId="Excel.Sheet.12">
                  <p:embed/>
                </p:oleObj>
              </mc:Choice>
              <mc:Fallback>
                <p:oleObj name="Foglio di lavoro" r:id="rId4" imgW="6305716" imgH="581980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66586" y="1352811"/>
                        <a:ext cx="9194104" cy="53736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15662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BrushVTI">
  <a:themeElements>
    <a:clrScheme name="AnalogousFromDarkSeedLeftStep">
      <a:dk1>
        <a:srgbClr val="000000"/>
      </a:dk1>
      <a:lt1>
        <a:srgbClr val="FFFFFF"/>
      </a:lt1>
      <a:dk2>
        <a:srgbClr val="1C2031"/>
      </a:dk2>
      <a:lt2>
        <a:srgbClr val="F0F3F1"/>
      </a:lt2>
      <a:accent1>
        <a:srgbClr val="D040B9"/>
      </a:accent1>
      <a:accent2>
        <a:srgbClr val="9A2EBE"/>
      </a:accent2>
      <a:accent3>
        <a:srgbClr val="6F40D0"/>
      </a:accent3>
      <a:accent4>
        <a:srgbClr val="3440C0"/>
      </a:accent4>
      <a:accent5>
        <a:srgbClr val="4088D0"/>
      </a:accent5>
      <a:accent6>
        <a:srgbClr val="2EB3BE"/>
      </a:accent6>
      <a:hlink>
        <a:srgbClr val="3F6ABF"/>
      </a:hlink>
      <a:folHlink>
        <a:srgbClr val="7F7F7F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2122</TotalTime>
  <Words>183</Words>
  <Application>Microsoft Office PowerPoint</Application>
  <PresentationFormat>Widescreen</PresentationFormat>
  <Paragraphs>50</Paragraphs>
  <Slides>15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15</vt:i4>
      </vt:variant>
    </vt:vector>
  </HeadingPairs>
  <TitlesOfParts>
    <vt:vector size="24" baseType="lpstr">
      <vt:lpstr>Arial</vt:lpstr>
      <vt:lpstr>Arial Narrow</vt:lpstr>
      <vt:lpstr>Calibri</vt:lpstr>
      <vt:lpstr>Century Gothic</vt:lpstr>
      <vt:lpstr>Elephant</vt:lpstr>
      <vt:lpstr>Times New Roman</vt:lpstr>
      <vt:lpstr>BrushVTI</vt:lpstr>
      <vt:lpstr>Foglio di lavoro</vt:lpstr>
      <vt:lpstr>Foglio di lavoro di Microsoft Excel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Mauro Gentile</dc:creator>
  <cp:lastModifiedBy>Maria Bisetto</cp:lastModifiedBy>
  <cp:revision>55</cp:revision>
  <cp:lastPrinted>2023-04-26T16:09:15Z</cp:lastPrinted>
  <dcterms:created xsi:type="dcterms:W3CDTF">2023-04-18T14:25:30Z</dcterms:created>
  <dcterms:modified xsi:type="dcterms:W3CDTF">2023-05-19T08:04:17Z</dcterms:modified>
</cp:coreProperties>
</file>