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87" r:id="rId1"/>
  </p:sldMasterIdLst>
  <p:notesMasterIdLst>
    <p:notesMasterId r:id="rId21"/>
  </p:notesMasterIdLst>
  <p:sldIdLst>
    <p:sldId id="309" r:id="rId2"/>
    <p:sldId id="278" r:id="rId3"/>
    <p:sldId id="279" r:id="rId4"/>
    <p:sldId id="280" r:id="rId5"/>
    <p:sldId id="282" r:id="rId6"/>
    <p:sldId id="283" r:id="rId7"/>
    <p:sldId id="284" r:id="rId8"/>
    <p:sldId id="286" r:id="rId9"/>
    <p:sldId id="301" r:id="rId10"/>
    <p:sldId id="288" r:id="rId11"/>
    <p:sldId id="304" r:id="rId12"/>
    <p:sldId id="305" r:id="rId13"/>
    <p:sldId id="306" r:id="rId14"/>
    <p:sldId id="308" r:id="rId15"/>
    <p:sldId id="289" r:id="rId16"/>
    <p:sldId id="290" r:id="rId17"/>
    <p:sldId id="291" r:id="rId18"/>
    <p:sldId id="314" r:id="rId19"/>
    <p:sldId id="311" r:id="rId20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667139D4-CD96-FD45-8A05-355ACB26CBD6}">
          <p14:sldIdLst>
            <p14:sldId id="309"/>
          </p14:sldIdLst>
        </p14:section>
        <p14:section name="Sezione senza titolo" id="{29274D9E-9FEF-D144-9CC1-07112E8A4D74}">
          <p14:sldIdLst>
            <p14:sldId id="278"/>
            <p14:sldId id="279"/>
            <p14:sldId id="280"/>
            <p14:sldId id="282"/>
            <p14:sldId id="283"/>
            <p14:sldId id="284"/>
            <p14:sldId id="286"/>
            <p14:sldId id="301"/>
            <p14:sldId id="288"/>
            <p14:sldId id="304"/>
            <p14:sldId id="305"/>
            <p14:sldId id="306"/>
            <p14:sldId id="308"/>
            <p14:sldId id="289"/>
            <p14:sldId id="290"/>
            <p14:sldId id="291"/>
            <p14:sldId id="314"/>
            <p14:sldId id="31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97" autoAdjust="0"/>
    <p:restoredTop sz="96327"/>
  </p:normalViewPr>
  <p:slideViewPr>
    <p:cSldViewPr snapToGrid="0">
      <p:cViewPr varScale="1">
        <p:scale>
          <a:sx n="115" d="100"/>
          <a:sy n="115" d="100"/>
        </p:scale>
        <p:origin x="1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A1515-E446-CB45-A502-0A821848405E}" type="datetimeFigureOut">
              <a:rPr lang="it-IT" smtClean="0"/>
              <a:t>28/04/2025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EDB9F-9400-CA48-8574-6B916B77BF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5839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5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6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7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2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3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7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15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6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8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5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75" r:id="rId5"/>
    <p:sldLayoutId id="2147483676" r:id="rId6"/>
    <p:sldLayoutId id="2147483682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logo&#10;&#10;Descrizione generata automaticamente">
            <a:extLst>
              <a:ext uri="{FF2B5EF4-FFF2-40B4-BE49-F238E27FC236}">
                <a16:creationId xmlns:a16="http://schemas.microsoft.com/office/drawing/2014/main" id="{CA483B05-FBD9-FEB7-178E-C25A286D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48" y="294060"/>
            <a:ext cx="2032000" cy="13335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8136122" y="5474969"/>
            <a:ext cx="36857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/>
              <a:t>Rendiconto </a:t>
            </a:r>
            <a:r>
              <a:rPr lang="it-IT" sz="3200" b="1" dirty="0" smtClean="0"/>
              <a:t>2024</a:t>
            </a:r>
            <a:endParaRPr lang="it-IT" sz="3200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48" y="2044460"/>
            <a:ext cx="11087092" cy="265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84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logo&#10;&#10;Descrizione generata automaticamente">
            <a:extLst>
              <a:ext uri="{FF2B5EF4-FFF2-40B4-BE49-F238E27FC236}">
                <a16:creationId xmlns:a16="http://schemas.microsoft.com/office/drawing/2014/main" id="{5C8F57B0-9015-5CD7-293A-E95C0C220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032" y="0"/>
            <a:ext cx="1265936" cy="830771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1AF3F6E5-118E-4C62-9DB4-56036BB0EF65}"/>
              </a:ext>
            </a:extLst>
          </p:cNvPr>
          <p:cNvSpPr/>
          <p:nvPr/>
        </p:nvSpPr>
        <p:spPr>
          <a:xfrm>
            <a:off x="182880" y="927854"/>
            <a:ext cx="118262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algn="ctr">
              <a:spcAft>
                <a:spcPts val="0"/>
              </a:spcAft>
            </a:pPr>
            <a:r>
              <a:rPr lang="it-IT" sz="2800" b="1" dirty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SPESE IN CONTO CAPITALE</a:t>
            </a:r>
            <a:endParaRPr lang="it-IT" sz="2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82880" y="1548157"/>
            <a:ext cx="11371811" cy="3422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algn="just">
              <a:lnSpc>
                <a:spcPct val="107000"/>
              </a:lnSpc>
              <a:spcAft>
                <a:spcPts val="800"/>
              </a:spcAft>
            </a:pPr>
            <a:r>
              <a:rPr lang="it-IT" sz="2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spesa in conto capitale ammonta a € </a:t>
            </a: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6.160.103,48 </a:t>
            </a:r>
            <a:r>
              <a:rPr lang="it-IT" sz="2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si riferisce</a:t>
            </a: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SzPts val="1100"/>
              <a:tabLst>
                <a:tab pos="33655" algn="l"/>
              </a:tabLst>
            </a:pP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      Lavori </a:t>
            </a:r>
            <a:r>
              <a:rPr lang="it-IT" sz="2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 miglioramento sismico ex scuola </a:t>
            </a:r>
            <a:r>
              <a:rPr lang="it-IT" sz="2800" dirty="0" err="1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Pastro</a:t>
            </a:r>
            <a:r>
              <a:rPr lang="it-IT" sz="2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2. Stralcio </a:t>
            </a: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€  1.317.267,61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SzPts val="1100"/>
              <a:tabLst>
                <a:tab pos="33655" algn="l"/>
              </a:tabLst>
            </a:pP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Acquisto </a:t>
            </a:r>
            <a:r>
              <a:rPr lang="it-IT" sz="2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macchine, impianti, arredi e </a:t>
            </a: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attrezzature</a:t>
            </a: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  </a:t>
            </a: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€       30.587,87</a:t>
            </a:r>
          </a:p>
          <a:p>
            <a:pPr algn="just">
              <a:lnSpc>
                <a:spcPct val="107000"/>
              </a:lnSpc>
              <a:buSzPts val="1100"/>
              <a:tabLst>
                <a:tab pos="33655" algn="l"/>
              </a:tabLst>
            </a:pP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Manutenzione </a:t>
            </a:r>
            <a:r>
              <a:rPr lang="it-IT" sz="2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straordinaria impianti ed </a:t>
            </a: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edifici		</a:t>
            </a:r>
            <a:r>
              <a:rPr lang="it-IT" sz="16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€   </a:t>
            </a: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225.469,29</a:t>
            </a:r>
            <a:endParaRPr lang="it-IT" sz="2800" dirty="0"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SzPts val="1100"/>
              <a:tabLst>
                <a:tab pos="33655" algn="l"/>
              </a:tabLst>
            </a:pP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Incarichi </a:t>
            </a:r>
            <a:r>
              <a:rPr lang="it-IT" sz="2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professionali per la realizzazione di investimenti </a:t>
            </a: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€       </a:t>
            </a: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34.783,90 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SzPts val="1100"/>
              <a:tabLst>
                <a:tab pos="33655" algn="l"/>
              </a:tabLst>
            </a:pPr>
            <a:r>
              <a:rPr lang="it-IT" sz="2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Acquisto </a:t>
            </a:r>
            <a:r>
              <a:rPr lang="it-IT" sz="2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mezzi e attrezzature </a:t>
            </a: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comando </a:t>
            </a:r>
            <a:r>
              <a:rPr lang="it-IT" sz="2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polizia </a:t>
            </a: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locale 	  </a:t>
            </a: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€     </a:t>
            </a: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 </a:t>
            </a: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91.739,72</a:t>
            </a:r>
            <a:endParaRPr lang="it-IT" sz="2800" dirty="0" smtClean="0"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SzPts val="1100"/>
              <a:tabLst>
                <a:tab pos="33655" algn="l"/>
              </a:tabLst>
            </a:pPr>
            <a:r>
              <a:rPr lang="it-IT" sz="2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				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88749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logo&#10;&#10;Descrizione generata automaticamente">
            <a:extLst>
              <a:ext uri="{FF2B5EF4-FFF2-40B4-BE49-F238E27FC236}">
                <a16:creationId xmlns:a16="http://schemas.microsoft.com/office/drawing/2014/main" id="{5C8F57B0-9015-5CD7-293A-E95C0C220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032" y="0"/>
            <a:ext cx="1265936" cy="830771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1AF3F6E5-118E-4C62-9DB4-56036BB0EF65}"/>
              </a:ext>
            </a:extLst>
          </p:cNvPr>
          <p:cNvSpPr/>
          <p:nvPr/>
        </p:nvSpPr>
        <p:spPr>
          <a:xfrm>
            <a:off x="182880" y="927854"/>
            <a:ext cx="118262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algn="ctr">
              <a:spcAft>
                <a:spcPts val="0"/>
              </a:spcAft>
            </a:pPr>
            <a:r>
              <a:rPr lang="it-IT" sz="2800" b="1" dirty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SPESE IN CONTO CAPITALE</a:t>
            </a:r>
            <a:endParaRPr lang="it-IT" sz="2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96239" y="1781479"/>
            <a:ext cx="11612880" cy="4637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  <a:buSzPts val="1100"/>
              <a:tabLst>
                <a:tab pos="33655" algn="l"/>
              </a:tabLst>
            </a:pPr>
            <a:r>
              <a:rPr lang="it-IT" sz="2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Interventi di adeguamento e manutenzione straordinaria nelle scuole medie, elementari, palestre </a:t>
            </a: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scolastiche:</a:t>
            </a:r>
            <a:r>
              <a:rPr lang="it-IT" sz="2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                           €  1.180.819,31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SzPts val="1100"/>
              <a:tabLst>
                <a:tab pos="33655" algn="l"/>
              </a:tabLst>
            </a:pPr>
            <a:endParaRPr lang="it-IT" sz="2200" dirty="0" smtClean="0"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3655" algn="l"/>
                <a:tab pos="449580" algn="l"/>
              </a:tabLst>
            </a:pPr>
            <a:r>
              <a:rPr lang="it-IT" sz="22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Acquisto arredi esterni per scuole                                                                               €     </a:t>
            </a:r>
            <a:r>
              <a:rPr lang="it-IT" sz="22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9.791,72 </a:t>
            </a:r>
            <a:endParaRPr lang="it-IT" sz="2200" dirty="0" smtClean="0"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3655" algn="l"/>
                <a:tab pos="449580" algn="l"/>
              </a:tabLst>
            </a:pPr>
            <a:r>
              <a:rPr lang="it-IT" sz="22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lavori </a:t>
            </a:r>
            <a:r>
              <a:rPr lang="it-IT" sz="22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 </a:t>
            </a:r>
            <a:r>
              <a:rPr lang="it-IT" sz="22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manutenzione locali mensa Marco Polo</a:t>
            </a:r>
            <a:r>
              <a:rPr lang="it-IT" sz="22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it-IT" sz="22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€    </a:t>
            </a:r>
            <a:r>
              <a:rPr lang="it-IT" sz="22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it-IT" sz="22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8.245,98</a:t>
            </a: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3655" algn="l"/>
                <a:tab pos="449580" algn="l"/>
              </a:tabLst>
            </a:pPr>
            <a:r>
              <a:rPr lang="it-IT" sz="22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lavori </a:t>
            </a:r>
            <a:r>
              <a:rPr lang="it-IT" sz="22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 adeguamento strutturale scuola M. Polo – rifacimento palestra scolastica	</a:t>
            </a:r>
            <a:r>
              <a:rPr lang="it-IT" sz="22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€  653.999,68</a:t>
            </a:r>
            <a:endParaRPr lang="it-IT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3655" algn="l"/>
                <a:tab pos="449580" algn="l"/>
              </a:tabLst>
            </a:pPr>
            <a:r>
              <a:rPr lang="it-IT" sz="22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lavori di </a:t>
            </a:r>
            <a:r>
              <a:rPr lang="it-IT" sz="22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sostituzione serramenti e lucernari, copertura palestra e spogliatoi</a:t>
            </a:r>
          </a:p>
          <a:p>
            <a:pPr lvl="1" algn="just">
              <a:lnSpc>
                <a:spcPct val="107000"/>
              </a:lnSpc>
              <a:spcAft>
                <a:spcPts val="0"/>
              </a:spcAft>
              <a:tabLst>
                <a:tab pos="33655" algn="l"/>
                <a:tab pos="449580" algn="l"/>
              </a:tabLst>
            </a:pPr>
            <a:r>
              <a:rPr lang="it-IT" sz="22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2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scuola D. L. Pellizzari, compreso PNRR                                                                     €   115.660,59</a:t>
            </a: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3655" algn="l"/>
                <a:tab pos="449580" algn="l"/>
              </a:tabLst>
            </a:pPr>
            <a:r>
              <a:rPr lang="it-IT" sz="22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Lavori nuovo refettorio di Catena _ PNRR	  		      </a:t>
            </a:r>
            <a:r>
              <a:rPr lang="it-IT" sz="22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it-IT" sz="22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€   216.458,28 </a:t>
            </a:r>
            <a:endParaRPr lang="it-IT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3655" algn="l"/>
                <a:tab pos="449580" algn="l"/>
              </a:tabLst>
            </a:pPr>
            <a:r>
              <a:rPr lang="it-IT" sz="22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lavori di adeguamento sismico ed </a:t>
            </a:r>
            <a:r>
              <a:rPr lang="it-IT" sz="2200" dirty="0" err="1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efficientamento</a:t>
            </a:r>
            <a:r>
              <a:rPr lang="it-IT" sz="22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energetico </a:t>
            </a:r>
            <a:r>
              <a:rPr lang="it-IT" sz="22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scuola </a:t>
            </a:r>
          </a:p>
          <a:p>
            <a:pPr lvl="1" algn="just">
              <a:lnSpc>
                <a:spcPct val="107000"/>
              </a:lnSpc>
              <a:tabLst>
                <a:tab pos="33655" algn="l"/>
                <a:tab pos="449580" algn="l"/>
              </a:tabLst>
            </a:pPr>
            <a:r>
              <a:rPr lang="it-IT" sz="22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2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media Scarpa 2</a:t>
            </a:r>
            <a:r>
              <a:rPr lang="it-IT" sz="22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° stralcio </a:t>
            </a:r>
            <a:r>
              <a:rPr lang="it-IT" sz="22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                 €    119.829,30</a:t>
            </a: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3655" algn="l"/>
                <a:tab pos="449580" algn="l"/>
              </a:tabLst>
            </a:pPr>
            <a:r>
              <a:rPr lang="it-IT" sz="22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Lavori di abbattimento barriere architettoniche presso sc. </a:t>
            </a:r>
            <a:r>
              <a:rPr lang="it-IT" sz="2200" dirty="0" err="1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</a:t>
            </a:r>
            <a:r>
              <a:rPr lang="it-IT" sz="22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De Amicis </a:t>
            </a:r>
            <a:r>
              <a:rPr lang="it-IT" sz="22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€    </a:t>
            </a:r>
            <a:r>
              <a:rPr lang="it-IT" sz="22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it-IT" sz="22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56.833,76</a:t>
            </a:r>
          </a:p>
        </p:txBody>
      </p:sp>
    </p:spTree>
    <p:extLst>
      <p:ext uri="{BB962C8B-B14F-4D97-AF65-F5344CB8AC3E}">
        <p14:creationId xmlns:p14="http://schemas.microsoft.com/office/powerpoint/2010/main" val="241442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logo&#10;&#10;Descrizione generata automaticamente">
            <a:extLst>
              <a:ext uri="{FF2B5EF4-FFF2-40B4-BE49-F238E27FC236}">
                <a16:creationId xmlns:a16="http://schemas.microsoft.com/office/drawing/2014/main" id="{5C8F57B0-9015-5CD7-293A-E95C0C220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032" y="0"/>
            <a:ext cx="1265936" cy="830771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1AF3F6E5-118E-4C62-9DB4-56036BB0EF65}"/>
              </a:ext>
            </a:extLst>
          </p:cNvPr>
          <p:cNvSpPr/>
          <p:nvPr/>
        </p:nvSpPr>
        <p:spPr>
          <a:xfrm>
            <a:off x="182880" y="927854"/>
            <a:ext cx="118262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algn="ctr">
              <a:spcAft>
                <a:spcPts val="0"/>
              </a:spcAft>
            </a:pPr>
            <a:r>
              <a:rPr lang="it-IT" sz="2800" b="1" dirty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SPESE IN CONTO CAPITALE</a:t>
            </a:r>
            <a:endParaRPr lang="it-IT" sz="2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49134" y="1843149"/>
            <a:ext cx="11172305" cy="3188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  <a:buSzPts val="1100"/>
              <a:tabLst>
                <a:tab pos="33655" algn="l"/>
              </a:tabLst>
            </a:pPr>
            <a:r>
              <a:rPr lang="it-IT" sz="2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Interventi di viabilità 						 </a:t>
            </a: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€ 588.537,39</a:t>
            </a:r>
            <a:r>
              <a:rPr lang="it-IT" sz="2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it-IT" sz="2800" dirty="0" smtClean="0"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SzPts val="1100"/>
              <a:tabLst>
                <a:tab pos="33655" algn="l"/>
              </a:tabLst>
            </a:pPr>
            <a:endParaRPr lang="it-IT" sz="2800" dirty="0" smtClean="0"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100"/>
              <a:buFont typeface="Arial" panose="020B0604020202020204" pitchFamily="34" charset="0"/>
              <a:buChar char="•"/>
              <a:tabLst>
                <a:tab pos="33655" algn="l"/>
              </a:tabLst>
            </a:pPr>
            <a:r>
              <a:rPr lang="it-IT" sz="22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riqualificazione Piazza di Catena	 - 3° stralcio e Piazza Aldo Moro                  €   212.824,68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100"/>
              <a:buFont typeface="Arial" panose="020B0604020202020204" pitchFamily="34" charset="0"/>
              <a:buChar char="•"/>
              <a:tabLst>
                <a:tab pos="33655" algn="l"/>
              </a:tabLst>
            </a:pPr>
            <a:r>
              <a:rPr lang="it-IT" sz="22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realizzazione strada </a:t>
            </a:r>
            <a:r>
              <a:rPr lang="it-IT" sz="22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 </a:t>
            </a:r>
            <a:r>
              <a:rPr lang="it-IT" sz="22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collegamento </a:t>
            </a:r>
            <a:r>
              <a:rPr lang="it-IT" sz="22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via Marconi-Via Galvani </a:t>
            </a:r>
            <a:r>
              <a:rPr lang="it-IT" sz="22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2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it-IT" sz="22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€    72.487,05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100"/>
              <a:buFont typeface="Arial" panose="020B0604020202020204" pitchFamily="34" charset="0"/>
              <a:buChar char="•"/>
              <a:tabLst>
                <a:tab pos="33655" algn="l"/>
              </a:tabLst>
            </a:pPr>
            <a:r>
              <a:rPr lang="it-IT" sz="22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Sistemazione via Piave - tratto via </a:t>
            </a:r>
            <a:r>
              <a:rPr lang="it-IT" sz="2200" dirty="0" err="1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Selghere</a:t>
            </a:r>
            <a:r>
              <a:rPr lang="it-IT" sz="22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-via </a:t>
            </a:r>
            <a:r>
              <a:rPr lang="it-IT" sz="2200" dirty="0" err="1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Montegrappa</a:t>
            </a:r>
            <a:r>
              <a:rPr lang="it-IT" sz="22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2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€  240.209,72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100"/>
              <a:buFont typeface="Arial" panose="020B0604020202020204" pitchFamily="34" charset="0"/>
              <a:buChar char="•"/>
              <a:tabLst>
                <a:tab pos="33655" algn="l"/>
              </a:tabLst>
            </a:pPr>
            <a:r>
              <a:rPr lang="it-IT" sz="22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manutenzione </a:t>
            </a:r>
            <a:r>
              <a:rPr lang="it-IT" sz="22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viabilità ed interventi di urbanizzazione primaria e </a:t>
            </a:r>
            <a:r>
              <a:rPr lang="it-IT" sz="22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€   63.015,94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SzPts val="1100"/>
              <a:tabLst>
                <a:tab pos="33655" algn="l"/>
              </a:tabLst>
            </a:pPr>
            <a:r>
              <a:rPr lang="it-IT" sz="22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manutenzione straordinaria strade, illuminazione attraversamento 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SzPts val="1100"/>
              <a:tabLst>
                <a:tab pos="33655" algn="l"/>
              </a:tabLst>
            </a:pPr>
            <a:r>
              <a:rPr lang="it-IT" sz="22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2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pedonale via Trieste, aggiornamento Piano Traffico Urbano  </a:t>
            </a:r>
          </a:p>
        </p:txBody>
      </p:sp>
    </p:spTree>
    <p:extLst>
      <p:ext uri="{BB962C8B-B14F-4D97-AF65-F5344CB8AC3E}">
        <p14:creationId xmlns:p14="http://schemas.microsoft.com/office/powerpoint/2010/main" val="95796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logo&#10;&#10;Descrizione generata automaticamente">
            <a:extLst>
              <a:ext uri="{FF2B5EF4-FFF2-40B4-BE49-F238E27FC236}">
                <a16:creationId xmlns:a16="http://schemas.microsoft.com/office/drawing/2014/main" id="{5C8F57B0-9015-5CD7-293A-E95C0C220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032" y="0"/>
            <a:ext cx="1265936" cy="830771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1AF3F6E5-118E-4C62-9DB4-56036BB0EF65}"/>
              </a:ext>
            </a:extLst>
          </p:cNvPr>
          <p:cNvSpPr/>
          <p:nvPr/>
        </p:nvSpPr>
        <p:spPr>
          <a:xfrm>
            <a:off x="182880" y="927854"/>
            <a:ext cx="118262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algn="ctr">
              <a:spcAft>
                <a:spcPts val="0"/>
              </a:spcAft>
            </a:pPr>
            <a:r>
              <a:rPr lang="it-IT" sz="2800" b="1" dirty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SPESE IN CONTO CAPITALE</a:t>
            </a:r>
            <a:endParaRPr lang="it-IT" sz="2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40079" y="1548157"/>
            <a:ext cx="10507287" cy="4702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  <a:buSzPts val="1100"/>
              <a:tabLst>
                <a:tab pos="33655" algn="l"/>
              </a:tabLst>
            </a:pP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Manutenzione straordinaria percorso naturalistico </a:t>
            </a:r>
            <a:r>
              <a:rPr lang="it-IT" sz="2800" dirty="0" err="1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Piavesella</a:t>
            </a: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€   193.876,16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SzPts val="1100"/>
              <a:tabLst>
                <a:tab pos="33655" algn="l"/>
              </a:tabLst>
            </a:pP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Contributo straordinario ad associazione sportiva                       </a:t>
            </a:r>
            <a:r>
              <a:rPr lang="it-IT" sz="2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€   </a:t>
            </a: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15.000,00</a:t>
            </a:r>
            <a:endParaRPr lang="it-IT" sz="2800" dirty="0" smtClean="0"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SzPts val="1100"/>
              <a:tabLst>
                <a:tab pos="33655" algn="l"/>
              </a:tabLst>
            </a:pP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Nuovo </a:t>
            </a: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campo basket out-door presso area ex </a:t>
            </a:r>
            <a:r>
              <a:rPr lang="it-IT" sz="2800" dirty="0" err="1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Montfort</a:t>
            </a: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€      </a:t>
            </a: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5.443,30</a:t>
            </a:r>
            <a:endParaRPr lang="it-IT" sz="2800" dirty="0" smtClean="0"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SzPts val="1100"/>
              <a:tabLst>
                <a:tab pos="33655" algn="l"/>
              </a:tabLst>
            </a:pP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Attrezzature e manutenzione straordinaria cimiteri                      €      4.978,82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SzPts val="1100"/>
              <a:tabLst>
                <a:tab pos="33655" algn="l"/>
              </a:tabLst>
            </a:pP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Acquisizione </a:t>
            </a: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patrimonio in seguito a scomputo e 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SzPts val="1100"/>
              <a:tabLst>
                <a:tab pos="33655" algn="l"/>
              </a:tabLst>
            </a:pPr>
            <a:r>
              <a:rPr lang="it-IT" sz="2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onvenzioni  urbanistiche                                                           € 1.798.098,98</a:t>
            </a:r>
            <a:endParaRPr lang="it-IT" sz="2800" dirty="0"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SzPts val="1100"/>
              <a:tabLst>
                <a:tab pos="33655" algn="l"/>
              </a:tabLst>
            </a:pP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Acquisto </a:t>
            </a:r>
            <a:r>
              <a:rPr lang="it-IT" sz="2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patrimonio </a:t>
            </a: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bibliotecario</a:t>
            </a:r>
            <a:r>
              <a:rPr lang="it-IT" sz="2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	</a:t>
            </a: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€       </a:t>
            </a: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4.940,00</a:t>
            </a:r>
            <a:endParaRPr lang="it-IT" sz="2800" dirty="0" smtClean="0"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SzPts val="1100"/>
              <a:tabLst>
                <a:tab pos="33655" algn="l"/>
              </a:tabLst>
            </a:pP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Riqualificazione alloggi emergenza abitativa (quota 2024)         €    </a:t>
            </a: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36.693,62</a:t>
            </a:r>
            <a:endParaRPr lang="it-IT" sz="2800" dirty="0"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SzPts val="1100"/>
              <a:tabLst>
                <a:tab pos="33655" algn="l"/>
              </a:tabLst>
            </a:pP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Restituzione </a:t>
            </a:r>
            <a:r>
              <a:rPr lang="it-IT" sz="2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contributi di </a:t>
            </a: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urbanizzazione, </a:t>
            </a:r>
            <a:r>
              <a:rPr lang="it-IT" sz="2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ontributi 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SzPts val="1100"/>
              <a:tabLst>
                <a:tab pos="33655" algn="l"/>
              </a:tabLst>
            </a:pP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straordinari, compensazione contributo costruzione                   €  </a:t>
            </a: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631.867,51</a:t>
            </a:r>
            <a:endParaRPr lang="it-IT" sz="28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12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logo&#10;&#10;Descrizione generata automaticamente">
            <a:extLst>
              <a:ext uri="{FF2B5EF4-FFF2-40B4-BE49-F238E27FC236}">
                <a16:creationId xmlns:a16="http://schemas.microsoft.com/office/drawing/2014/main" id="{5C8F57B0-9015-5CD7-293A-E95C0C220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032" y="0"/>
            <a:ext cx="1265936" cy="830771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1AF3F6E5-118E-4C62-9DB4-56036BB0EF65}"/>
              </a:ext>
            </a:extLst>
          </p:cNvPr>
          <p:cNvSpPr/>
          <p:nvPr/>
        </p:nvSpPr>
        <p:spPr>
          <a:xfrm>
            <a:off x="182880" y="927854"/>
            <a:ext cx="118262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algn="ctr">
              <a:spcAft>
                <a:spcPts val="0"/>
              </a:spcAft>
            </a:pPr>
            <a:r>
              <a:rPr lang="it-IT" sz="2800" b="1" dirty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SPESE IN CONTO CAPITALE</a:t>
            </a:r>
            <a:endParaRPr lang="it-IT" sz="2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93019" y="1859340"/>
            <a:ext cx="1047228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6730" algn="just">
              <a:spcAft>
                <a:spcPts val="0"/>
              </a:spcAft>
            </a:pPr>
            <a:r>
              <a:rPr lang="it-IT" sz="28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 somme accantonate a </a:t>
            </a:r>
            <a:r>
              <a:rPr lang="it-IT" sz="2800" b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fondo pluriennale vincolato in conto capitale di complessivi € 3.762.590,37</a:t>
            </a:r>
            <a:r>
              <a:rPr lang="it-IT" sz="28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 riferiscono ai lavori in corso, finanziati con entrate accertate per: interventi di adeguamento nelle scuole e degli impianti sportivi, completamento lavori 2. Stralcio ex scuola </a:t>
            </a:r>
            <a:r>
              <a:rPr lang="it-IT" sz="2800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Pastro</a:t>
            </a:r>
            <a:r>
              <a:rPr lang="it-IT" sz="28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manutenzione straordinaria edifici sociali, manutenzione straordinaria viabilità e interventi di urbanizzazione primaria (Via Piave, Via Libertà, Piazza A. Moro, Piazza </a:t>
            </a:r>
            <a:r>
              <a:rPr lang="it-IT" sz="2800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Pinarello</a:t>
            </a:r>
            <a:r>
              <a:rPr lang="it-IT" sz="28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strade collegamento SS 13/Via Marconi), spese tecniche per realizzazione di interventi e fornitura di arredi, attrezzature ed impianti.</a:t>
            </a:r>
            <a:endParaRPr lang="it-IT" sz="2800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6730" algn="just">
              <a:spcAft>
                <a:spcPts val="0"/>
              </a:spcAft>
            </a:pPr>
            <a:r>
              <a:rPr lang="it-IT" sz="28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it-IT" sz="2800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12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logo&#10;&#10;Descrizione generata automaticamente">
            <a:extLst>
              <a:ext uri="{FF2B5EF4-FFF2-40B4-BE49-F238E27FC236}">
                <a16:creationId xmlns:a16="http://schemas.microsoft.com/office/drawing/2014/main" id="{5C8F57B0-9015-5CD7-293A-E95C0C220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032" y="0"/>
            <a:ext cx="1265936" cy="830771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A7C04E23-AE1C-460D-A98A-2D728FE6452A}"/>
              </a:ext>
            </a:extLst>
          </p:cNvPr>
          <p:cNvSpPr/>
          <p:nvPr/>
        </p:nvSpPr>
        <p:spPr>
          <a:xfrm>
            <a:off x="297873" y="830771"/>
            <a:ext cx="11984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algn="ctr">
              <a:spcAft>
                <a:spcPts val="0"/>
              </a:spcAft>
            </a:pPr>
            <a:r>
              <a:rPr lang="it-IT" sz="2800" b="1" dirty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RISULTATO D’AMMINISTRAZIONE ESERCIZIO </a:t>
            </a:r>
            <a:r>
              <a:rPr lang="it-IT" sz="28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2024</a:t>
            </a:r>
            <a:endParaRPr lang="it-IT" sz="2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3AF1AC5-25D3-4CF9-A074-24ED2466E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880" y="1878012"/>
            <a:ext cx="2190181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6" name="Rectangle 61"/>
          <p:cNvSpPr>
            <a:spLocks noChangeArrowheads="1"/>
          </p:cNvSpPr>
          <p:nvPr/>
        </p:nvSpPr>
        <p:spPr bwMode="auto">
          <a:xfrm>
            <a:off x="102694" y="1771048"/>
            <a:ext cx="1872838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9362"/>
              </p:ext>
            </p:extLst>
          </p:nvPr>
        </p:nvGraphicFramePr>
        <p:xfrm>
          <a:off x="1261532" y="1532459"/>
          <a:ext cx="9296400" cy="4927603"/>
        </p:xfrm>
        <a:graphic>
          <a:graphicData uri="http://schemas.openxmlformats.org/drawingml/2006/table">
            <a:tbl>
              <a:tblPr/>
              <a:tblGrid>
                <a:gridCol w="4086330">
                  <a:extLst>
                    <a:ext uri="{9D8B030D-6E8A-4147-A177-3AD203B41FA5}">
                      <a16:colId xmlns:a16="http://schemas.microsoft.com/office/drawing/2014/main" val="1016885870"/>
                    </a:ext>
                  </a:extLst>
                </a:gridCol>
                <a:gridCol w="2605035">
                  <a:extLst>
                    <a:ext uri="{9D8B030D-6E8A-4147-A177-3AD203B41FA5}">
                      <a16:colId xmlns:a16="http://schemas.microsoft.com/office/drawing/2014/main" val="3082345898"/>
                    </a:ext>
                  </a:extLst>
                </a:gridCol>
                <a:gridCol w="2605035">
                  <a:extLst>
                    <a:ext uri="{9D8B030D-6E8A-4147-A177-3AD203B41FA5}">
                      <a16:colId xmlns:a16="http://schemas.microsoft.com/office/drawing/2014/main" val="3708462113"/>
                    </a:ext>
                  </a:extLst>
                </a:gridCol>
              </a:tblGrid>
              <a:tr h="22461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Fondo di cassa all'1.1.2024</a:t>
                      </a:r>
                    </a:p>
                  </a:txBody>
                  <a:tcPr marL="9451" marR="9451" marT="94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451" marR="9451" marT="94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€ 2.467.851,19</a:t>
                      </a:r>
                    </a:p>
                  </a:txBody>
                  <a:tcPr marL="9451" marR="9451" marT="945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6741290"/>
                  </a:ext>
                </a:extLst>
              </a:tr>
              <a:tr h="22461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1) Riscossioni nell'esercizio</a:t>
                      </a:r>
                    </a:p>
                  </a:txBody>
                  <a:tcPr marL="9451" marR="9451" marT="94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451" marR="9451" marT="9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451" marR="9451" marT="9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648704"/>
                  </a:ext>
                </a:extLst>
              </a:tr>
              <a:tr h="22461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&gt; in conto residui</a:t>
                      </a:r>
                    </a:p>
                  </a:txBody>
                  <a:tcPr marL="9451" marR="9451" marT="94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€ 4.785.101,03</a:t>
                      </a:r>
                    </a:p>
                  </a:txBody>
                  <a:tcPr marL="9451" marR="9451" marT="9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451" marR="9451" marT="9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0232804"/>
                  </a:ext>
                </a:extLst>
              </a:tr>
              <a:tr h="22461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&gt; in competenza</a:t>
                      </a:r>
                    </a:p>
                  </a:txBody>
                  <a:tcPr marL="9451" marR="9451" marT="94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€ 15.268.592,33</a:t>
                      </a:r>
                    </a:p>
                  </a:txBody>
                  <a:tcPr marL="9451" marR="9451" marT="9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451" marR="9451" marT="9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692030"/>
                  </a:ext>
                </a:extLst>
              </a:tr>
              <a:tr h="22461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Totale riscossioni</a:t>
                      </a:r>
                    </a:p>
                  </a:txBody>
                  <a:tcPr marL="9451" marR="9451" marT="94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451" marR="9451" marT="9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€ 20.053.693,36</a:t>
                      </a:r>
                    </a:p>
                  </a:txBody>
                  <a:tcPr marL="9451" marR="9451" marT="9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8573736"/>
                  </a:ext>
                </a:extLst>
              </a:tr>
              <a:tr h="22461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2) Pagamenti nell'esercizio</a:t>
                      </a:r>
                    </a:p>
                  </a:txBody>
                  <a:tcPr marL="9451" marR="9451" marT="94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451" marR="9451" marT="9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451" marR="9451" marT="9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9868558"/>
                  </a:ext>
                </a:extLst>
              </a:tr>
              <a:tr h="22461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&gt; in conto residui</a:t>
                      </a:r>
                    </a:p>
                  </a:txBody>
                  <a:tcPr marL="9451" marR="9451" marT="94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€ 1.862.046,33</a:t>
                      </a:r>
                    </a:p>
                  </a:txBody>
                  <a:tcPr marL="9451" marR="9451" marT="9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451" marR="9451" marT="9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58176"/>
                  </a:ext>
                </a:extLst>
              </a:tr>
              <a:tr h="22461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&gt; in competenza</a:t>
                      </a:r>
                    </a:p>
                  </a:txBody>
                  <a:tcPr marL="9451" marR="9451" marT="94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€ 18.110.854,70</a:t>
                      </a:r>
                    </a:p>
                  </a:txBody>
                  <a:tcPr marL="9451" marR="9451" marT="9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451" marR="9451" marT="9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763502"/>
                  </a:ext>
                </a:extLst>
              </a:tr>
              <a:tr h="22461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Totale pagamenti</a:t>
                      </a:r>
                    </a:p>
                  </a:txBody>
                  <a:tcPr marL="9451" marR="9451" marT="94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451" marR="9451" marT="9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€ 19.972.901,03</a:t>
                      </a:r>
                    </a:p>
                  </a:txBody>
                  <a:tcPr marL="9451" marR="9451" marT="9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6255946"/>
                  </a:ext>
                </a:extLst>
              </a:tr>
              <a:tr h="22461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3) Fondo di cassa al 31.12.2024</a:t>
                      </a:r>
                    </a:p>
                  </a:txBody>
                  <a:tcPr marL="9451" marR="9451" marT="94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451" marR="9451" marT="9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€ 2.548.643,52</a:t>
                      </a:r>
                    </a:p>
                  </a:txBody>
                  <a:tcPr marL="9451" marR="9451" marT="9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9166332"/>
                  </a:ext>
                </a:extLst>
              </a:tr>
              <a:tr h="22461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4) Residui attivi:</a:t>
                      </a:r>
                    </a:p>
                  </a:txBody>
                  <a:tcPr marL="9451" marR="9451" marT="94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451" marR="9451" marT="9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451" marR="9451" marT="9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3698960"/>
                  </a:ext>
                </a:extLst>
              </a:tr>
              <a:tr h="22461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&gt; provenienti dall'esercizio 2023 e precedenti</a:t>
                      </a:r>
                    </a:p>
                  </a:txBody>
                  <a:tcPr marL="9451" marR="9451" marT="94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€ 2.562.813,47</a:t>
                      </a:r>
                    </a:p>
                  </a:txBody>
                  <a:tcPr marL="9451" marR="9451" marT="9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451" marR="9451" marT="9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0792482"/>
                  </a:ext>
                </a:extLst>
              </a:tr>
              <a:tr h="22461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&gt; provenienti dalla competenza 2024</a:t>
                      </a:r>
                    </a:p>
                  </a:txBody>
                  <a:tcPr marL="9451" marR="9451" marT="94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€ 3.941.274,98</a:t>
                      </a:r>
                    </a:p>
                  </a:txBody>
                  <a:tcPr marL="9451" marR="9451" marT="9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451" marR="9451" marT="9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2312926"/>
                  </a:ext>
                </a:extLst>
              </a:tr>
              <a:tr h="22461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Totale residui attivi al 31.12.2024</a:t>
                      </a:r>
                    </a:p>
                  </a:txBody>
                  <a:tcPr marL="9451" marR="9451" marT="94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451" marR="9451" marT="9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€ 6.504.088,45</a:t>
                      </a:r>
                    </a:p>
                  </a:txBody>
                  <a:tcPr marL="9451" marR="9451" marT="9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6610814"/>
                  </a:ext>
                </a:extLst>
              </a:tr>
              <a:tr h="22461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5) Residui passivi:</a:t>
                      </a:r>
                    </a:p>
                  </a:txBody>
                  <a:tcPr marL="9451" marR="9451" marT="94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451" marR="9451" marT="9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451" marR="9451" marT="9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5059863"/>
                  </a:ext>
                </a:extLst>
              </a:tr>
              <a:tr h="22461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&gt; provenienti dall'esercizio 2023 e precedenti</a:t>
                      </a:r>
                    </a:p>
                  </a:txBody>
                  <a:tcPr marL="9451" marR="9451" marT="94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€ 108.840,58</a:t>
                      </a:r>
                    </a:p>
                  </a:txBody>
                  <a:tcPr marL="9451" marR="9451" marT="9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451" marR="9451" marT="9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760553"/>
                  </a:ext>
                </a:extLst>
              </a:tr>
              <a:tr h="22461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&gt; provenienti dalla competenza 2024</a:t>
                      </a:r>
                    </a:p>
                  </a:txBody>
                  <a:tcPr marL="9451" marR="9451" marT="94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€ 1.291.538,55</a:t>
                      </a:r>
                    </a:p>
                  </a:txBody>
                  <a:tcPr marL="9451" marR="9451" marT="9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451" marR="9451" marT="9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836776"/>
                  </a:ext>
                </a:extLst>
              </a:tr>
              <a:tr h="22461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Totale residui passivi al 31.12.2024</a:t>
                      </a:r>
                    </a:p>
                  </a:txBody>
                  <a:tcPr marL="9451" marR="9451" marT="94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451" marR="9451" marT="9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€ 1.400.379,13</a:t>
                      </a:r>
                    </a:p>
                  </a:txBody>
                  <a:tcPr marL="9451" marR="9451" marT="9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12567"/>
                  </a:ext>
                </a:extLst>
              </a:tr>
              <a:tr h="22461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6) Fondo pluriennale vincolato per spese correnti</a:t>
                      </a:r>
                    </a:p>
                  </a:txBody>
                  <a:tcPr marL="9451" marR="9451" marT="94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451" marR="9451" marT="9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€ 173.930,97</a:t>
                      </a:r>
                    </a:p>
                  </a:txBody>
                  <a:tcPr marL="9451" marR="9451" marT="9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5129894"/>
                  </a:ext>
                </a:extLst>
              </a:tr>
              <a:tr h="424626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7) Fondo pluriennale vincolato per spese in conto capitale</a:t>
                      </a:r>
                    </a:p>
                  </a:txBody>
                  <a:tcPr marL="9451" marR="9451" marT="94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451" marR="9451" marT="9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€ 3.762.590,37</a:t>
                      </a:r>
                    </a:p>
                  </a:txBody>
                  <a:tcPr marL="9451" marR="9451" marT="9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2867230"/>
                  </a:ext>
                </a:extLst>
              </a:tr>
              <a:tr h="235311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RISULTATO DI AMMINISTRAZIONE AL 31.12.2024</a:t>
                      </a:r>
                    </a:p>
                  </a:txBody>
                  <a:tcPr marL="9451" marR="9451" marT="94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451" marR="9451" marT="9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€ 3.715.831,50</a:t>
                      </a:r>
                    </a:p>
                  </a:txBody>
                  <a:tcPr marL="9451" marR="9451" marT="9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117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695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logo&#10;&#10;Descrizione generata automaticamente">
            <a:extLst>
              <a:ext uri="{FF2B5EF4-FFF2-40B4-BE49-F238E27FC236}">
                <a16:creationId xmlns:a16="http://schemas.microsoft.com/office/drawing/2014/main" id="{5C8F57B0-9015-5CD7-293A-E95C0C220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032" y="0"/>
            <a:ext cx="1265936" cy="830771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BB244EE9-71B3-4CE5-B92F-4905747707B3}"/>
              </a:ext>
            </a:extLst>
          </p:cNvPr>
          <p:cNvSpPr/>
          <p:nvPr/>
        </p:nvSpPr>
        <p:spPr>
          <a:xfrm>
            <a:off x="304800" y="1040327"/>
            <a:ext cx="1188720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tabLst>
                <a:tab pos="4860925" algn="l"/>
                <a:tab pos="5130800" algn="l"/>
              </a:tabLst>
            </a:pPr>
            <a:r>
              <a:rPr lang="it-IT" sz="2800" b="1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COMPOSIZIONE RISULTATO AMMINISTRAZIONE AL 31 DICEMBRE </a:t>
            </a:r>
            <a:r>
              <a:rPr lang="it-IT" sz="28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2024</a:t>
            </a:r>
            <a:endParaRPr lang="it-I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F82617A-389B-40A1-9F79-614CDB426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337" y="2649537"/>
            <a:ext cx="25556701" cy="4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94555"/>
              </p:ext>
            </p:extLst>
          </p:nvPr>
        </p:nvGraphicFramePr>
        <p:xfrm>
          <a:off x="2614295" y="3551722"/>
          <a:ext cx="6963410" cy="617212"/>
        </p:xfrm>
        <a:graphic>
          <a:graphicData uri="http://schemas.openxmlformats.org/drawingml/2006/table">
            <a:tbl>
              <a:tblPr firstRow="1" firstCol="1" bandRow="1"/>
              <a:tblGrid>
                <a:gridCol w="2772469">
                  <a:extLst>
                    <a:ext uri="{9D8B030D-6E8A-4147-A177-3AD203B41FA5}">
                      <a16:colId xmlns:a16="http://schemas.microsoft.com/office/drawing/2014/main" val="4209008853"/>
                    </a:ext>
                  </a:extLst>
                </a:gridCol>
                <a:gridCol w="472824">
                  <a:extLst>
                    <a:ext uri="{9D8B030D-6E8A-4147-A177-3AD203B41FA5}">
                      <a16:colId xmlns:a16="http://schemas.microsoft.com/office/drawing/2014/main" val="4267868470"/>
                    </a:ext>
                  </a:extLst>
                </a:gridCol>
                <a:gridCol w="472824">
                  <a:extLst>
                    <a:ext uri="{9D8B030D-6E8A-4147-A177-3AD203B41FA5}">
                      <a16:colId xmlns:a16="http://schemas.microsoft.com/office/drawing/2014/main" val="59490271"/>
                    </a:ext>
                  </a:extLst>
                </a:gridCol>
                <a:gridCol w="472824">
                  <a:extLst>
                    <a:ext uri="{9D8B030D-6E8A-4147-A177-3AD203B41FA5}">
                      <a16:colId xmlns:a16="http://schemas.microsoft.com/office/drawing/2014/main" val="1545901526"/>
                    </a:ext>
                  </a:extLst>
                </a:gridCol>
                <a:gridCol w="2772469">
                  <a:extLst>
                    <a:ext uri="{9D8B030D-6E8A-4147-A177-3AD203B41FA5}">
                      <a16:colId xmlns:a16="http://schemas.microsoft.com/office/drawing/2014/main" val="1032185280"/>
                    </a:ext>
                  </a:extLst>
                </a:gridCol>
              </a:tblGrid>
              <a:tr h="308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729829"/>
                  </a:ext>
                </a:extLst>
              </a:tr>
              <a:tr h="30860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0839364"/>
                  </a:ext>
                </a:extLst>
              </a:tr>
            </a:tbl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044592"/>
              </p:ext>
            </p:extLst>
          </p:nvPr>
        </p:nvGraphicFramePr>
        <p:xfrm>
          <a:off x="1440315" y="1848648"/>
          <a:ext cx="8778240" cy="4023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4" name="Foglio di lavoro" r:id="rId4" imgW="4409941" imgH="1724115" progId="Excel.Sheet.12">
                  <p:embed/>
                </p:oleObj>
              </mc:Choice>
              <mc:Fallback>
                <p:oleObj name="Foglio di lavoro" r:id="rId4" imgW="4409941" imgH="1724115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0315" y="1848648"/>
                        <a:ext cx="8778240" cy="40233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154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logo&#10;&#10;Descrizione generata automaticamente">
            <a:extLst>
              <a:ext uri="{FF2B5EF4-FFF2-40B4-BE49-F238E27FC236}">
                <a16:creationId xmlns:a16="http://schemas.microsoft.com/office/drawing/2014/main" id="{5C8F57B0-9015-5CD7-293A-E95C0C220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032" y="0"/>
            <a:ext cx="1265936" cy="830771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30AAC5E8-979B-4380-8141-0EE373B0B012}"/>
              </a:ext>
            </a:extLst>
          </p:cNvPr>
          <p:cNvSpPr/>
          <p:nvPr/>
        </p:nvSpPr>
        <p:spPr>
          <a:xfrm>
            <a:off x="0" y="1063801"/>
            <a:ext cx="11991109" cy="741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algn="ctr">
              <a:spcAft>
                <a:spcPts val="0"/>
              </a:spcAft>
            </a:pPr>
            <a:r>
              <a:rPr lang="it-IT" sz="2800" b="1" dirty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FONDO DI CASSA E INDICATORI DI TEMPESTIVITÀ DEI PAGAMENTI</a:t>
            </a:r>
            <a:endParaRPr lang="it-IT" sz="28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400" b="1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 Narrow" panose="020B0606020202030204" pitchFamily="34" charset="0"/>
              </a:rPr>
              <a:t> </a:t>
            </a:r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181969"/>
              </p:ext>
            </p:extLst>
          </p:nvPr>
        </p:nvGraphicFramePr>
        <p:xfrm>
          <a:off x="838200" y="2038701"/>
          <a:ext cx="10515600" cy="2908683"/>
        </p:xfrm>
        <a:graphic>
          <a:graphicData uri="http://schemas.openxmlformats.org/drawingml/2006/table">
            <a:tbl>
              <a:tblPr/>
              <a:tblGrid>
                <a:gridCol w="4002670">
                  <a:extLst>
                    <a:ext uri="{9D8B030D-6E8A-4147-A177-3AD203B41FA5}">
                      <a16:colId xmlns:a16="http://schemas.microsoft.com/office/drawing/2014/main" val="663789507"/>
                    </a:ext>
                  </a:extLst>
                </a:gridCol>
                <a:gridCol w="1305592">
                  <a:extLst>
                    <a:ext uri="{9D8B030D-6E8A-4147-A177-3AD203B41FA5}">
                      <a16:colId xmlns:a16="http://schemas.microsoft.com/office/drawing/2014/main" val="1482146979"/>
                    </a:ext>
                  </a:extLst>
                </a:gridCol>
                <a:gridCol w="1193930">
                  <a:extLst>
                    <a:ext uri="{9D8B030D-6E8A-4147-A177-3AD203B41FA5}">
                      <a16:colId xmlns:a16="http://schemas.microsoft.com/office/drawing/2014/main" val="3276262265"/>
                    </a:ext>
                  </a:extLst>
                </a:gridCol>
                <a:gridCol w="1434434">
                  <a:extLst>
                    <a:ext uri="{9D8B030D-6E8A-4147-A177-3AD203B41FA5}">
                      <a16:colId xmlns:a16="http://schemas.microsoft.com/office/drawing/2014/main" val="103511392"/>
                    </a:ext>
                  </a:extLst>
                </a:gridCol>
                <a:gridCol w="1436581">
                  <a:extLst>
                    <a:ext uri="{9D8B030D-6E8A-4147-A177-3AD203B41FA5}">
                      <a16:colId xmlns:a16="http://schemas.microsoft.com/office/drawing/2014/main" val="11902178"/>
                    </a:ext>
                  </a:extLst>
                </a:gridCol>
                <a:gridCol w="1142393">
                  <a:extLst>
                    <a:ext uri="{9D8B030D-6E8A-4147-A177-3AD203B41FA5}">
                      <a16:colId xmlns:a16="http://schemas.microsoft.com/office/drawing/2014/main" val="481144129"/>
                    </a:ext>
                  </a:extLst>
                </a:gridCol>
              </a:tblGrid>
              <a:tr h="4261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443" marR="6443" marT="64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2020</a:t>
                      </a:r>
                    </a:p>
                  </a:txBody>
                  <a:tcPr marL="6443" marR="6443" marT="6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2021</a:t>
                      </a:r>
                    </a:p>
                  </a:txBody>
                  <a:tcPr marL="6443" marR="6443" marT="6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2022</a:t>
                      </a:r>
                    </a:p>
                  </a:txBody>
                  <a:tcPr marL="6443" marR="6443" marT="6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2023</a:t>
                      </a:r>
                    </a:p>
                  </a:txBody>
                  <a:tcPr marL="6443" marR="6443" marT="6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2024</a:t>
                      </a:r>
                    </a:p>
                  </a:txBody>
                  <a:tcPr marL="6443" marR="6443" marT="6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8250354"/>
                  </a:ext>
                </a:extLst>
              </a:tr>
              <a:tr h="4261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Fondo di cassa al 31/12 di ogni anno</a:t>
                      </a:r>
                    </a:p>
                  </a:txBody>
                  <a:tcPr marL="6443" marR="6443" marT="64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3.474.216,45</a:t>
                      </a:r>
                    </a:p>
                  </a:txBody>
                  <a:tcPr marL="6443" marR="6443" marT="6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4.213.053,50</a:t>
                      </a:r>
                    </a:p>
                  </a:txBody>
                  <a:tcPr marL="6443" marR="6443" marT="6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5.396.962,36</a:t>
                      </a:r>
                    </a:p>
                  </a:txBody>
                  <a:tcPr marL="6443" marR="6443" marT="6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2.467.851,19</a:t>
                      </a:r>
                    </a:p>
                  </a:txBody>
                  <a:tcPr marL="6443" marR="6443" marT="6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2.548.643,52</a:t>
                      </a:r>
                    </a:p>
                  </a:txBody>
                  <a:tcPr marL="6443" marR="6443" marT="6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7417005"/>
                  </a:ext>
                </a:extLst>
              </a:tr>
              <a:tr h="205632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Giorni effettivi intercorrenti tra la data di scadenza della fattura o richiesta equivalente di pagamento e la data di pagamento ai fornitori moltiplicata per l'importo, rapportata alla somma degli importi pagati nel periodo di riferimento</a:t>
                      </a:r>
                    </a:p>
                  </a:txBody>
                  <a:tcPr marL="6443" marR="6443" marT="64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-13,19</a:t>
                      </a:r>
                    </a:p>
                  </a:txBody>
                  <a:tcPr marL="6443" marR="6443" marT="6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-22,00</a:t>
                      </a:r>
                    </a:p>
                  </a:txBody>
                  <a:tcPr marL="6443" marR="6443" marT="6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-16,00</a:t>
                      </a:r>
                    </a:p>
                  </a:txBody>
                  <a:tcPr marL="6443" marR="6443" marT="6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-12,00</a:t>
                      </a:r>
                    </a:p>
                  </a:txBody>
                  <a:tcPr marL="6443" marR="6443" marT="6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-11,00</a:t>
                      </a:r>
                    </a:p>
                  </a:txBody>
                  <a:tcPr marL="6443" marR="6443" marT="6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0745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90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737360" y="1654232"/>
            <a:ext cx="90026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algn="ctr">
              <a:spcAft>
                <a:spcPts val="0"/>
              </a:spcAft>
            </a:pPr>
            <a:endParaRPr lang="it-IT" b="1" dirty="0" smtClean="0">
              <a:solidFill>
                <a:srgbClr val="0070C0"/>
              </a:solidFill>
              <a:latin typeface="Arial Narrow" panose="020B0606020202030204" pitchFamily="34" charset="0"/>
              <a:ea typeface="Times New Roman" panose="02020603050405020304" pitchFamily="18" charset="0"/>
              <a:cs typeface="Arial Narrow" panose="020B0606020202030204" pitchFamily="34" charset="0"/>
            </a:endParaRPr>
          </a:p>
          <a:p>
            <a:pPr marL="540385" algn="ctr">
              <a:spcAft>
                <a:spcPts val="0"/>
              </a:spcAft>
            </a:pPr>
            <a:endParaRPr lang="it-IT" b="1" dirty="0">
              <a:solidFill>
                <a:srgbClr val="0070C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540385" algn="ctr">
              <a:spcAft>
                <a:spcPts val="0"/>
              </a:spcAft>
            </a:pPr>
            <a:endParaRPr lang="it-IT" b="1" dirty="0" smtClean="0">
              <a:solidFill>
                <a:srgbClr val="0070C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540385" algn="ctr">
              <a:spcAft>
                <a:spcPts val="0"/>
              </a:spcAft>
            </a:pPr>
            <a:endParaRPr lang="it-IT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Immagine 3" descr="Immagine che contiene logo&#10;&#10;Descrizione generata automaticamente">
            <a:extLst>
              <a:ext uri="{FF2B5EF4-FFF2-40B4-BE49-F238E27FC236}">
                <a16:creationId xmlns:a16="http://schemas.microsoft.com/office/drawing/2014/main" id="{5C8F57B0-9015-5CD7-293A-E95C0C220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467" y="132018"/>
            <a:ext cx="1265936" cy="937552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30AAC5E8-979B-4380-8141-0EE373B0B012}"/>
              </a:ext>
            </a:extLst>
          </p:cNvPr>
          <p:cNvSpPr/>
          <p:nvPr/>
        </p:nvSpPr>
        <p:spPr>
          <a:xfrm>
            <a:off x="0" y="1069570"/>
            <a:ext cx="11991109" cy="753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algn="ctr">
              <a:spcAft>
                <a:spcPts val="0"/>
              </a:spcAft>
            </a:pPr>
            <a:r>
              <a:rPr lang="it-IT" sz="2800" b="1" dirty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FONDO </a:t>
            </a:r>
            <a:r>
              <a:rPr lang="it-IT" sz="28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CREDITI DUBBIA ESIGIBILITA’</a:t>
            </a:r>
            <a:endParaRPr lang="it-IT" sz="28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400" b="1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 Narrow" panose="020B0606020202030204" pitchFamily="34" charset="0"/>
              </a:rPr>
              <a:t> </a:t>
            </a:r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290093"/>
              </p:ext>
            </p:extLst>
          </p:nvPr>
        </p:nvGraphicFramePr>
        <p:xfrm>
          <a:off x="796635" y="2007122"/>
          <a:ext cx="10515600" cy="4052856"/>
        </p:xfrm>
        <a:graphic>
          <a:graphicData uri="http://schemas.openxmlformats.org/drawingml/2006/table">
            <a:tbl>
              <a:tblPr/>
              <a:tblGrid>
                <a:gridCol w="3782292">
                  <a:extLst>
                    <a:ext uri="{9D8B030D-6E8A-4147-A177-3AD203B41FA5}">
                      <a16:colId xmlns:a16="http://schemas.microsoft.com/office/drawing/2014/main" val="2462129736"/>
                    </a:ext>
                  </a:extLst>
                </a:gridCol>
                <a:gridCol w="1113905">
                  <a:extLst>
                    <a:ext uri="{9D8B030D-6E8A-4147-A177-3AD203B41FA5}">
                      <a16:colId xmlns:a16="http://schemas.microsoft.com/office/drawing/2014/main" val="1749829306"/>
                    </a:ext>
                  </a:extLst>
                </a:gridCol>
                <a:gridCol w="1172095">
                  <a:extLst>
                    <a:ext uri="{9D8B030D-6E8A-4147-A177-3AD203B41FA5}">
                      <a16:colId xmlns:a16="http://schemas.microsoft.com/office/drawing/2014/main" val="2740794238"/>
                    </a:ext>
                  </a:extLst>
                </a:gridCol>
                <a:gridCol w="1014152">
                  <a:extLst>
                    <a:ext uri="{9D8B030D-6E8A-4147-A177-3AD203B41FA5}">
                      <a16:colId xmlns:a16="http://schemas.microsoft.com/office/drawing/2014/main" val="16793020"/>
                    </a:ext>
                  </a:extLst>
                </a:gridCol>
                <a:gridCol w="1088968">
                  <a:extLst>
                    <a:ext uri="{9D8B030D-6E8A-4147-A177-3AD203B41FA5}">
                      <a16:colId xmlns:a16="http://schemas.microsoft.com/office/drawing/2014/main" val="79619700"/>
                    </a:ext>
                  </a:extLst>
                </a:gridCol>
                <a:gridCol w="683029">
                  <a:extLst>
                    <a:ext uri="{9D8B030D-6E8A-4147-A177-3AD203B41FA5}">
                      <a16:colId xmlns:a16="http://schemas.microsoft.com/office/drawing/2014/main" val="2881595221"/>
                    </a:ext>
                  </a:extLst>
                </a:gridCol>
                <a:gridCol w="1113906">
                  <a:extLst>
                    <a:ext uri="{9D8B030D-6E8A-4147-A177-3AD203B41FA5}">
                      <a16:colId xmlns:a16="http://schemas.microsoft.com/office/drawing/2014/main" val="1937588320"/>
                    </a:ext>
                  </a:extLst>
                </a:gridCol>
                <a:gridCol w="547253">
                  <a:extLst>
                    <a:ext uri="{9D8B030D-6E8A-4147-A177-3AD203B41FA5}">
                      <a16:colId xmlns:a16="http://schemas.microsoft.com/office/drawing/2014/main" val="94728608"/>
                    </a:ext>
                  </a:extLst>
                </a:gridCol>
              </a:tblGrid>
              <a:tr h="103439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936" marR="6936" marT="6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Residui attivi 2024</a:t>
                      </a:r>
                    </a:p>
                  </a:txBody>
                  <a:tcPr marL="6936" marR="6936" marT="6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Residui attivi ante 2024</a:t>
                      </a:r>
                    </a:p>
                  </a:txBody>
                  <a:tcPr marL="6936" marR="6936" marT="6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Totale residui attivi</a:t>
                      </a:r>
                    </a:p>
                  </a:txBody>
                  <a:tcPr marL="6936" marR="6936" marT="6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FCDE 2024</a:t>
                      </a:r>
                    </a:p>
                  </a:txBody>
                  <a:tcPr marL="6936" marR="6936" marT="6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 </a:t>
                      </a:r>
                      <a:endParaRPr lang="it-IT" sz="1600" b="0" i="0" u="none" strike="noStrike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rtl="0" fontAlgn="ctr"/>
                      <a:r>
                        <a:rPr lang="it-IT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2024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36" marR="6936" marT="6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FCDE 2023</a:t>
                      </a:r>
                    </a:p>
                  </a:txBody>
                  <a:tcPr marL="6936" marR="6936" marT="6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 2023</a:t>
                      </a:r>
                    </a:p>
                  </a:txBody>
                  <a:tcPr marL="6936" marR="6936" marT="6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4877752"/>
                  </a:ext>
                </a:extLst>
              </a:tr>
              <a:tr h="547207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Entrate natura tributaria – Imposte tasse e proventi assimilati</a:t>
                      </a:r>
                    </a:p>
                  </a:txBody>
                  <a:tcPr marL="6936" marR="6936" marT="6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1.759.307,97</a:t>
                      </a:r>
                    </a:p>
                  </a:txBody>
                  <a:tcPr marL="6936" marR="6936" marT="69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648.550,48</a:t>
                      </a:r>
                    </a:p>
                  </a:txBody>
                  <a:tcPr marL="6936" marR="6936" marT="69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2.407.858,45</a:t>
                      </a:r>
                    </a:p>
                  </a:txBody>
                  <a:tcPr marL="6936" marR="6936" marT="69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1.030.556,53</a:t>
                      </a:r>
                    </a:p>
                  </a:txBody>
                  <a:tcPr marL="6936" marR="6936" marT="69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42,80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36" marR="6936" marT="69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1.213.599,60</a:t>
                      </a:r>
                    </a:p>
                  </a:txBody>
                  <a:tcPr marL="6936" marR="6936" marT="69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36,84</a:t>
                      </a:r>
                    </a:p>
                  </a:txBody>
                  <a:tcPr marL="6936" marR="6936" marT="69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1503729"/>
                  </a:ext>
                </a:extLst>
              </a:tr>
              <a:tr h="953197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Entrate extratributarie – Vendita di beni e servizi e proventi derivanti dalla gestione dei beni</a:t>
                      </a:r>
                    </a:p>
                  </a:txBody>
                  <a:tcPr marL="6936" marR="6936" marT="6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76.158,20</a:t>
                      </a:r>
                    </a:p>
                  </a:txBody>
                  <a:tcPr marL="6936" marR="6936" marT="69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13.774,60</a:t>
                      </a:r>
                    </a:p>
                  </a:txBody>
                  <a:tcPr marL="6936" marR="6936" marT="69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89.932,80</a:t>
                      </a:r>
                    </a:p>
                  </a:txBody>
                  <a:tcPr marL="6936" marR="6936" marT="69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31.713,69</a:t>
                      </a:r>
                    </a:p>
                  </a:txBody>
                  <a:tcPr marL="6936" marR="6936" marT="69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35,26</a:t>
                      </a:r>
                    </a:p>
                  </a:txBody>
                  <a:tcPr marL="6936" marR="6936" marT="69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30.832,11</a:t>
                      </a:r>
                    </a:p>
                  </a:txBody>
                  <a:tcPr marL="6936" marR="6936" marT="69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34,33</a:t>
                      </a:r>
                    </a:p>
                  </a:txBody>
                  <a:tcPr marL="6936" marR="6936" marT="69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0925628"/>
                  </a:ext>
                </a:extLst>
              </a:tr>
              <a:tr h="953197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Entrate extratributarie – Proventi derivanti dall’attività di controllo e repressione delle irregolarità e degli illeciti</a:t>
                      </a:r>
                    </a:p>
                  </a:txBody>
                  <a:tcPr marL="6936" marR="6936" marT="6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195.690,29</a:t>
                      </a:r>
                    </a:p>
                  </a:txBody>
                  <a:tcPr marL="6936" marR="6936" marT="69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577.464,17</a:t>
                      </a:r>
                    </a:p>
                  </a:txBody>
                  <a:tcPr marL="6936" marR="6936" marT="69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773.154,46</a:t>
                      </a:r>
                    </a:p>
                  </a:txBody>
                  <a:tcPr marL="6936" marR="6936" marT="69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658.355,79</a:t>
                      </a:r>
                    </a:p>
                  </a:txBody>
                  <a:tcPr marL="6936" marR="6936" marT="69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85,15</a:t>
                      </a:r>
                    </a:p>
                  </a:txBody>
                  <a:tcPr marL="6936" marR="6936" marT="69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550.879,49</a:t>
                      </a:r>
                    </a:p>
                  </a:txBody>
                  <a:tcPr marL="6936" marR="6936" marT="69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84,27</a:t>
                      </a:r>
                    </a:p>
                  </a:txBody>
                  <a:tcPr marL="6936" marR="6936" marT="69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2324975"/>
                  </a:ext>
                </a:extLst>
              </a:tr>
              <a:tr h="564858">
                <a:tc>
                  <a:txBody>
                    <a:bodyPr/>
                    <a:lstStyle/>
                    <a:p>
                      <a:pPr algn="r" rtl="0" fontAlgn="ctr"/>
                      <a:endParaRPr lang="it-IT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r" rtl="0" fontAlgn="ctr"/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TOTALE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36" marR="6936" marT="6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it-IT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r" rtl="0" fontAlgn="t"/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2.031.156,46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36" marR="6936" marT="69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it-IT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r" rtl="0" fontAlgn="t"/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1.239.789,25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36" marR="6936" marT="69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it-IT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r" rtl="0" fontAlgn="t"/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3.270.945,71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36" marR="6936" marT="69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it-IT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r" rtl="0" fontAlgn="t"/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1.720.626,01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36" marR="6936" marT="69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936" marR="6936" marT="69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it-IT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r" rtl="0" fontAlgn="t"/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1.795.311,20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36" marR="6936" marT="69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936" marR="6936" marT="69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718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02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30AAC5E8-979B-4380-8141-0EE373B0B012}"/>
              </a:ext>
            </a:extLst>
          </p:cNvPr>
          <p:cNvSpPr/>
          <p:nvPr/>
        </p:nvSpPr>
        <p:spPr>
          <a:xfrm>
            <a:off x="0" y="1069570"/>
            <a:ext cx="11991109" cy="753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algn="ctr">
              <a:spcAft>
                <a:spcPts val="0"/>
              </a:spcAft>
            </a:pPr>
            <a:r>
              <a:rPr lang="it-IT" sz="2800" b="1" dirty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FONDO </a:t>
            </a:r>
            <a:r>
              <a:rPr lang="it-IT" sz="28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CREDITI DUBBIA ESIGIBILITA’</a:t>
            </a:r>
            <a:endParaRPr lang="it-IT" sz="28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400" b="1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 Narrow" panose="020B0606020202030204" pitchFamily="34" charset="0"/>
              </a:rPr>
              <a:t> </a:t>
            </a:r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 descr="Immagine che contiene logo&#10;&#10;Descrizione generata automaticamente">
            <a:extLst>
              <a:ext uri="{FF2B5EF4-FFF2-40B4-BE49-F238E27FC236}">
                <a16:creationId xmlns:a16="http://schemas.microsoft.com/office/drawing/2014/main" id="{5C8F57B0-9015-5CD7-293A-E95C0C220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467" y="132018"/>
            <a:ext cx="1265936" cy="937552"/>
          </a:xfrm>
          <a:prstGeom prst="rect">
            <a:avLst/>
          </a:prstGeom>
        </p:spPr>
      </p:pic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968966"/>
              </p:ext>
            </p:extLst>
          </p:nvPr>
        </p:nvGraphicFramePr>
        <p:xfrm>
          <a:off x="838200" y="2186245"/>
          <a:ext cx="10515600" cy="4224722"/>
        </p:xfrm>
        <a:graphic>
          <a:graphicData uri="http://schemas.openxmlformats.org/drawingml/2006/table">
            <a:tbl>
              <a:tblPr/>
              <a:tblGrid>
                <a:gridCol w="4557331">
                  <a:extLst>
                    <a:ext uri="{9D8B030D-6E8A-4147-A177-3AD203B41FA5}">
                      <a16:colId xmlns:a16="http://schemas.microsoft.com/office/drawing/2014/main" val="2582301868"/>
                    </a:ext>
                  </a:extLst>
                </a:gridCol>
                <a:gridCol w="1080084">
                  <a:extLst>
                    <a:ext uri="{9D8B030D-6E8A-4147-A177-3AD203B41FA5}">
                      <a16:colId xmlns:a16="http://schemas.microsoft.com/office/drawing/2014/main" val="3477862119"/>
                    </a:ext>
                  </a:extLst>
                </a:gridCol>
                <a:gridCol w="944309">
                  <a:extLst>
                    <a:ext uri="{9D8B030D-6E8A-4147-A177-3AD203B41FA5}">
                      <a16:colId xmlns:a16="http://schemas.microsoft.com/office/drawing/2014/main" val="1997528748"/>
                    </a:ext>
                  </a:extLst>
                </a:gridCol>
                <a:gridCol w="1075764">
                  <a:extLst>
                    <a:ext uri="{9D8B030D-6E8A-4147-A177-3AD203B41FA5}">
                      <a16:colId xmlns:a16="http://schemas.microsoft.com/office/drawing/2014/main" val="3790975357"/>
                    </a:ext>
                  </a:extLst>
                </a:gridCol>
                <a:gridCol w="987748">
                  <a:extLst>
                    <a:ext uri="{9D8B030D-6E8A-4147-A177-3AD203B41FA5}">
                      <a16:colId xmlns:a16="http://schemas.microsoft.com/office/drawing/2014/main" val="2486043371"/>
                    </a:ext>
                  </a:extLst>
                </a:gridCol>
                <a:gridCol w="990193">
                  <a:extLst>
                    <a:ext uri="{9D8B030D-6E8A-4147-A177-3AD203B41FA5}">
                      <a16:colId xmlns:a16="http://schemas.microsoft.com/office/drawing/2014/main" val="214504609"/>
                    </a:ext>
                  </a:extLst>
                </a:gridCol>
                <a:gridCol w="880171">
                  <a:extLst>
                    <a:ext uri="{9D8B030D-6E8A-4147-A177-3AD203B41FA5}">
                      <a16:colId xmlns:a16="http://schemas.microsoft.com/office/drawing/2014/main" val="4251609820"/>
                    </a:ext>
                  </a:extLst>
                </a:gridCol>
              </a:tblGrid>
              <a:tr h="50101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FCDE 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FCDE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FCDE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4236446"/>
                  </a:ext>
                </a:extLst>
              </a:tr>
              <a:tr h="50101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2024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2024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2023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2023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2022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2022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7331741"/>
                  </a:ext>
                </a:extLst>
              </a:tr>
              <a:tr h="501011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Entrate natura tributaria – Imposte tasse e proventi assimilati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1.030.556,53</a:t>
                      </a:r>
                    </a:p>
                  </a:txBody>
                  <a:tcPr marL="7762" marR="7762" marT="7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42,80</a:t>
                      </a:r>
                    </a:p>
                  </a:txBody>
                  <a:tcPr marL="7762" marR="7762" marT="7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1.213.599,60</a:t>
                      </a:r>
                    </a:p>
                  </a:txBody>
                  <a:tcPr marL="7762" marR="7762" marT="7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36,84</a:t>
                      </a:r>
                    </a:p>
                  </a:txBody>
                  <a:tcPr marL="7762" marR="7762" marT="7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843.626,55</a:t>
                      </a:r>
                    </a:p>
                  </a:txBody>
                  <a:tcPr marL="7762" marR="7762" marT="7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it-IT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r" rtl="0" fontAlgn="ctr"/>
                      <a:endParaRPr lang="it-IT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r" rtl="0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41,98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762" marR="698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0829721"/>
                  </a:ext>
                </a:extLst>
              </a:tr>
              <a:tr h="87273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Entrate </a:t>
                      </a:r>
                      <a:r>
                        <a:rPr lang="it-IT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extratributarie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– Vendita di beni e servizi e proventi derivanti dalla gestione dei beni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31.713,69</a:t>
                      </a:r>
                    </a:p>
                  </a:txBody>
                  <a:tcPr marL="7762" marR="7762" marT="7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35,26</a:t>
                      </a:r>
                    </a:p>
                  </a:txBody>
                  <a:tcPr marL="7762" marR="7762" marT="7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30.832,11</a:t>
                      </a:r>
                    </a:p>
                  </a:txBody>
                  <a:tcPr marL="7762" marR="7762" marT="7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34,33</a:t>
                      </a:r>
                    </a:p>
                  </a:txBody>
                  <a:tcPr marL="7762" marR="7762" marT="7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11.511,47</a:t>
                      </a:r>
                    </a:p>
                  </a:txBody>
                  <a:tcPr marL="7762" marR="7762" marT="7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it-IT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r" rtl="0" fontAlgn="ctr"/>
                      <a:endParaRPr lang="it-IT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r" rtl="0" fontAlgn="ctr"/>
                      <a:endParaRPr lang="it-IT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r" rtl="0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16,19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762" marR="698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9862533"/>
                  </a:ext>
                </a:extLst>
              </a:tr>
              <a:tr h="87273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Entrate </a:t>
                      </a:r>
                      <a:r>
                        <a:rPr lang="it-IT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extratributarie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– Proventi derivanti dall’attività di controllo e repressione delle irregolarità e degli illeciti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658.355,79</a:t>
                      </a:r>
                    </a:p>
                  </a:txBody>
                  <a:tcPr marL="7762" marR="7762" marT="7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85,15</a:t>
                      </a:r>
                    </a:p>
                  </a:txBody>
                  <a:tcPr marL="7762" marR="7762" marT="7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550.879,49</a:t>
                      </a:r>
                    </a:p>
                  </a:txBody>
                  <a:tcPr marL="7762" marR="7762" marT="7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84,27</a:t>
                      </a:r>
                    </a:p>
                  </a:txBody>
                  <a:tcPr marL="7762" marR="7762" marT="7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825.022,04</a:t>
                      </a:r>
                    </a:p>
                  </a:txBody>
                  <a:tcPr marL="7762" marR="7762" marT="7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it-IT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r" rtl="0" fontAlgn="ctr"/>
                      <a:endParaRPr lang="it-IT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r" rtl="0" fontAlgn="ctr"/>
                      <a:endParaRPr lang="it-IT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r" rtl="0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96,8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762" marR="698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8108261"/>
                  </a:ext>
                </a:extLst>
              </a:tr>
              <a:tr h="517174">
                <a:tc>
                  <a:txBody>
                    <a:bodyPr/>
                    <a:lstStyle/>
                    <a:p>
                      <a:pPr algn="r" rtl="0" fontAlgn="ctr"/>
                      <a:endParaRPr lang="it-IT" sz="1500" b="1" i="0" u="none" strike="noStrike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r" rtl="0" fontAlgn="ctr"/>
                      <a:r>
                        <a:rPr lang="it-IT" sz="15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TOTALE</a:t>
                      </a:r>
                      <a:endParaRPr lang="it-IT" sz="15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1.720.626,01</a:t>
                      </a:r>
                    </a:p>
                  </a:txBody>
                  <a:tcPr marL="7762" marR="7762" marT="7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762" marR="7762" marT="7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1.795.311,20</a:t>
                      </a:r>
                    </a:p>
                  </a:txBody>
                  <a:tcPr marL="7762" marR="7762" marT="7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762" marR="7762" marT="7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1.680.160,06</a:t>
                      </a:r>
                    </a:p>
                  </a:txBody>
                  <a:tcPr marL="7762" marR="7762" marT="7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762" marR="7762" marT="7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7150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837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logo&#10;&#10;Descrizione generata automaticamente">
            <a:extLst>
              <a:ext uri="{FF2B5EF4-FFF2-40B4-BE49-F238E27FC236}">
                <a16:creationId xmlns:a16="http://schemas.microsoft.com/office/drawing/2014/main" id="{5C8F57B0-9015-5CD7-293A-E95C0C220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032" y="0"/>
            <a:ext cx="1265936" cy="830771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3B6C35BD-8FD6-4897-8105-B175E71B18FD}"/>
              </a:ext>
            </a:extLst>
          </p:cNvPr>
          <p:cNvSpPr/>
          <p:nvPr/>
        </p:nvSpPr>
        <p:spPr>
          <a:xfrm>
            <a:off x="95534" y="1221475"/>
            <a:ext cx="11969087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 Narrow" panose="020B0606020202030204" pitchFamily="34" charset="0"/>
              </a:rPr>
              <a:t>ANALISI DI RISORSE ED IMPIEGHI RENDICONTO </a:t>
            </a:r>
            <a:r>
              <a:rPr lang="it-IT" sz="28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 Narrow" panose="020B0606020202030204" pitchFamily="34" charset="0"/>
              </a:rPr>
              <a:t>2024</a:t>
            </a:r>
            <a:endParaRPr lang="it-I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0A1232B-4B81-43B9-8FC0-58C182165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24" y="1765646"/>
            <a:ext cx="148201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sz="3200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893528"/>
              </p:ext>
            </p:extLst>
          </p:nvPr>
        </p:nvGraphicFramePr>
        <p:xfrm>
          <a:off x="815975" y="1774831"/>
          <a:ext cx="10318750" cy="4541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1" name="Foglio di lavoro" r:id="rId4" imgW="7019885" imgH="2819542" progId="Excel.Sheet.12">
                  <p:embed/>
                </p:oleObj>
              </mc:Choice>
              <mc:Fallback>
                <p:oleObj name="Foglio di lavoro" r:id="rId4" imgW="7019885" imgH="281954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5975" y="1774831"/>
                        <a:ext cx="10318750" cy="4541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468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logo&#10;&#10;Descrizione generata automaticamente">
            <a:extLst>
              <a:ext uri="{FF2B5EF4-FFF2-40B4-BE49-F238E27FC236}">
                <a16:creationId xmlns:a16="http://schemas.microsoft.com/office/drawing/2014/main" id="{5C8F57B0-9015-5CD7-293A-E95C0C220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032" y="0"/>
            <a:ext cx="1265936" cy="830771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27260A0D-4196-4F4C-89B2-D081C260D5B9}"/>
              </a:ext>
            </a:extLst>
          </p:cNvPr>
          <p:cNvSpPr/>
          <p:nvPr/>
        </p:nvSpPr>
        <p:spPr>
          <a:xfrm>
            <a:off x="176284" y="1113230"/>
            <a:ext cx="11839432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 Narrow" panose="020B0606020202030204" pitchFamily="34" charset="0"/>
              </a:rPr>
              <a:t>VERIFICA EQUILIBRI DI COMPETENZA </a:t>
            </a:r>
            <a:r>
              <a:rPr lang="it-IT" sz="28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 Narrow" panose="020B0606020202030204" pitchFamily="34" charset="0"/>
              </a:rPr>
              <a:t>2024 </a:t>
            </a:r>
            <a:r>
              <a:rPr lang="it-IT" sz="2800" b="1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 Narrow" panose="020B0606020202030204" pitchFamily="34" charset="0"/>
              </a:rPr>
              <a:t>– PARTE CORRENTE</a:t>
            </a:r>
            <a:endParaRPr lang="it-I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381041"/>
              </p:ext>
            </p:extLst>
          </p:nvPr>
        </p:nvGraphicFramePr>
        <p:xfrm>
          <a:off x="712269" y="1817688"/>
          <a:ext cx="10876547" cy="4265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6" name="Foglio di lavoro" r:id="rId4" imgW="8391659" imgH="3219553" progId="Excel.Sheet.12">
                  <p:embed/>
                </p:oleObj>
              </mc:Choice>
              <mc:Fallback>
                <p:oleObj name="Foglio di lavoro" r:id="rId4" imgW="8391659" imgH="321955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2269" y="1817688"/>
                        <a:ext cx="10876547" cy="42654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538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logo&#10;&#10;Descrizione generata automaticamente">
            <a:extLst>
              <a:ext uri="{FF2B5EF4-FFF2-40B4-BE49-F238E27FC236}">
                <a16:creationId xmlns:a16="http://schemas.microsoft.com/office/drawing/2014/main" id="{5C8F57B0-9015-5CD7-293A-E95C0C220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032" y="0"/>
            <a:ext cx="1265936" cy="830771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0900469F-8926-49A5-B545-C5940F13207B}"/>
              </a:ext>
            </a:extLst>
          </p:cNvPr>
          <p:cNvSpPr/>
          <p:nvPr/>
        </p:nvSpPr>
        <p:spPr>
          <a:xfrm>
            <a:off x="179695" y="956280"/>
            <a:ext cx="11832609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 Narrow" panose="020B0606020202030204" pitchFamily="34" charset="0"/>
              </a:rPr>
              <a:t>VERIFICA EQUILIBRI DI COMPETENZA </a:t>
            </a:r>
            <a:r>
              <a:rPr lang="it-IT" sz="28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 Narrow" panose="020B0606020202030204" pitchFamily="34" charset="0"/>
              </a:rPr>
              <a:t>2024 </a:t>
            </a:r>
            <a:r>
              <a:rPr lang="it-IT" sz="2800" b="1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 Narrow" panose="020B0606020202030204" pitchFamily="34" charset="0"/>
              </a:rPr>
              <a:t>– PARTE CAPITALE</a:t>
            </a:r>
            <a:endParaRPr lang="it-I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613370"/>
              </p:ext>
            </p:extLst>
          </p:nvPr>
        </p:nvGraphicFramePr>
        <p:xfrm>
          <a:off x="770021" y="1509637"/>
          <a:ext cx="10847671" cy="4515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0" name="Foglio di lavoro" r:id="rId4" imgW="8391659" imgH="2819542" progId="Excel.Sheet.12">
                  <p:embed/>
                </p:oleObj>
              </mc:Choice>
              <mc:Fallback>
                <p:oleObj name="Foglio di lavoro" r:id="rId4" imgW="8391659" imgH="281954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0021" y="1509637"/>
                        <a:ext cx="10847671" cy="45157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138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logo&#10;&#10;Descrizione generata automaticamente">
            <a:extLst>
              <a:ext uri="{FF2B5EF4-FFF2-40B4-BE49-F238E27FC236}">
                <a16:creationId xmlns:a16="http://schemas.microsoft.com/office/drawing/2014/main" id="{5C8F57B0-9015-5CD7-293A-E95C0C220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032" y="0"/>
            <a:ext cx="1265936" cy="830771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0008953D-ED77-4DEE-8C56-F5EE15024446}"/>
              </a:ext>
            </a:extLst>
          </p:cNvPr>
          <p:cNvSpPr/>
          <p:nvPr/>
        </p:nvSpPr>
        <p:spPr>
          <a:xfrm>
            <a:off x="284018" y="972235"/>
            <a:ext cx="11907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ENTRATE DI NATURA TRIBUTARIA, CONTRIBUTIVA E PEREQUATIVA </a:t>
            </a:r>
            <a:endParaRPr lang="it-IT" sz="28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FD37B5F-41E2-48FE-BE47-FCC7E43F5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570" y="2697162"/>
            <a:ext cx="2585520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326404"/>
              </p:ext>
            </p:extLst>
          </p:nvPr>
        </p:nvGraphicFramePr>
        <p:xfrm>
          <a:off x="973666" y="1803403"/>
          <a:ext cx="10244667" cy="4038597"/>
        </p:xfrm>
        <a:graphic>
          <a:graphicData uri="http://schemas.openxmlformats.org/drawingml/2006/table">
            <a:tbl>
              <a:tblPr/>
              <a:tblGrid>
                <a:gridCol w="7983303">
                  <a:extLst>
                    <a:ext uri="{9D8B030D-6E8A-4147-A177-3AD203B41FA5}">
                      <a16:colId xmlns:a16="http://schemas.microsoft.com/office/drawing/2014/main" val="4039514322"/>
                    </a:ext>
                  </a:extLst>
                </a:gridCol>
                <a:gridCol w="2261364">
                  <a:extLst>
                    <a:ext uri="{9D8B030D-6E8A-4147-A177-3AD203B41FA5}">
                      <a16:colId xmlns:a16="http://schemas.microsoft.com/office/drawing/2014/main" val="1384353932"/>
                    </a:ext>
                  </a:extLst>
                </a:gridCol>
              </a:tblGrid>
              <a:tr h="101463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oggetto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3240910"/>
                  </a:ext>
                </a:extLst>
              </a:tr>
              <a:tr h="471006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IMU (gettito ordinario di spettanza del comune al netto quota di alimentazione FSC)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3.631.013,50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2164422"/>
                  </a:ext>
                </a:extLst>
              </a:tr>
              <a:tr h="507318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FONDO DI SOLIDARIETA' COMUNALE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674.136,34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3123610"/>
                  </a:ext>
                </a:extLst>
              </a:tr>
              <a:tr h="507318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ADDIZIONALE COMUNALE ALL'IRPEF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1.720.000,00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9128870"/>
                  </a:ext>
                </a:extLst>
              </a:tr>
              <a:tr h="507318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ATTIVITA' DI RECUPERO IMU , TASI e  ICI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1.172.645,49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6171099"/>
                  </a:ext>
                </a:extLst>
              </a:tr>
              <a:tr h="507318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IMPOSTA DI SOGGIORNO E ALTRE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84.438,00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7171878"/>
                  </a:ext>
                </a:extLst>
              </a:tr>
              <a:tr h="52368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TOTALE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7.282.233,33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262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613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logo&#10;&#10;Descrizione generata automaticamente">
            <a:extLst>
              <a:ext uri="{FF2B5EF4-FFF2-40B4-BE49-F238E27FC236}">
                <a16:creationId xmlns:a16="http://schemas.microsoft.com/office/drawing/2014/main" id="{5C8F57B0-9015-5CD7-293A-E95C0C220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032" y="0"/>
            <a:ext cx="1265936" cy="830771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7279DDF5-53BE-40AD-AD32-65E0A156E717}"/>
              </a:ext>
            </a:extLst>
          </p:cNvPr>
          <p:cNvSpPr/>
          <p:nvPr/>
        </p:nvSpPr>
        <p:spPr>
          <a:xfrm>
            <a:off x="138545" y="1027607"/>
            <a:ext cx="120049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indent="358775" algn="ctr"/>
            <a:r>
              <a:rPr lang="it-IT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ENTRATE DA TRASFERIMENTI CORRENTI</a:t>
            </a:r>
            <a:endParaRPr lang="it-IT" sz="28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983ED365-BF0B-4A4D-B98D-5D40D0EF4ED6}"/>
              </a:ext>
            </a:extLst>
          </p:cNvPr>
          <p:cNvSpPr/>
          <p:nvPr/>
        </p:nvSpPr>
        <p:spPr>
          <a:xfrm>
            <a:off x="679565" y="2105623"/>
            <a:ext cx="1083287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b="1" dirty="0" smtClean="0">
                <a:latin typeface="Arial Narrow" panose="020B0606020202030204" pitchFamily="34" charset="0"/>
              </a:rPr>
              <a:t>Trasferimenti correnti: € 838.442,44 così suddivisi:</a:t>
            </a:r>
          </a:p>
          <a:p>
            <a:pPr algn="just"/>
            <a:r>
              <a:rPr lang="it-IT" sz="2800" b="1" dirty="0" smtClean="0">
                <a:latin typeface="Arial Narrow" panose="020B0606020202030204" pitchFamily="34" charset="0"/>
              </a:rPr>
              <a:t>Trasferimenti </a:t>
            </a:r>
            <a:r>
              <a:rPr lang="it-IT" sz="2800" b="1" dirty="0">
                <a:latin typeface="Arial Narrow" panose="020B0606020202030204" pitchFamily="34" charset="0"/>
              </a:rPr>
              <a:t>erariali</a:t>
            </a:r>
            <a:r>
              <a:rPr lang="it-IT" sz="2800" dirty="0">
                <a:latin typeface="Arial Narrow" panose="020B0606020202030204" pitchFamily="34" charset="0"/>
              </a:rPr>
              <a:t>: </a:t>
            </a:r>
            <a:r>
              <a:rPr lang="it-IT" sz="2800" dirty="0" smtClean="0">
                <a:latin typeface="Arial Narrow" panose="020B0606020202030204" pitchFamily="34" charset="0"/>
              </a:rPr>
              <a:t>le </a:t>
            </a:r>
            <a:r>
              <a:rPr lang="it-IT" sz="2800" dirty="0">
                <a:latin typeface="Arial Narrow" panose="020B0606020202030204" pitchFamily="34" charset="0"/>
              </a:rPr>
              <a:t>somme accertate </a:t>
            </a:r>
            <a:r>
              <a:rPr lang="it-IT" sz="2800" dirty="0" smtClean="0">
                <a:latin typeface="Arial Narrow" panose="020B0606020202030204" pitchFamily="34" charset="0"/>
              </a:rPr>
              <a:t>ammontano </a:t>
            </a:r>
            <a:r>
              <a:rPr lang="it-IT" sz="2800" dirty="0">
                <a:latin typeface="Arial Narrow" panose="020B0606020202030204" pitchFamily="34" charset="0"/>
              </a:rPr>
              <a:t>ad € </a:t>
            </a:r>
            <a:r>
              <a:rPr lang="it-IT" sz="2800" dirty="0" smtClean="0">
                <a:latin typeface="Arial Narrow" panose="020B0606020202030204" pitchFamily="34" charset="0"/>
              </a:rPr>
              <a:t>312.171,73</a:t>
            </a:r>
          </a:p>
          <a:p>
            <a:pPr algn="just"/>
            <a:r>
              <a:rPr lang="it-IT" sz="2800" b="1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Trasferimenti da amministrazioni locali</a:t>
            </a: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it-IT" sz="2800" b="1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contributi da altre amministrazioni pubbliche locali ammontano a complessivi € 398.316,79</a:t>
            </a:r>
          </a:p>
          <a:p>
            <a:pPr algn="just"/>
            <a:r>
              <a:rPr lang="it-IT" sz="2800" b="1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Trasferimenti </a:t>
            </a:r>
            <a:r>
              <a:rPr lang="it-IT" sz="2800" b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 famiglie</a:t>
            </a:r>
            <a:r>
              <a:rPr lang="it-IT" sz="2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sono presenti in tale tipologia le erogazioni da privati per borse di studio di € </a:t>
            </a: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5.700,00 </a:t>
            </a:r>
            <a:r>
              <a:rPr lang="it-IT" sz="2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 il contributo per riconferma aree espansione soggette a strumento urbanistico </a:t>
            </a: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€ 9.934,34</a:t>
            </a:r>
          </a:p>
          <a:p>
            <a:pPr algn="just"/>
            <a:r>
              <a:rPr lang="it-IT" sz="2800" b="1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Trasferimenti </a:t>
            </a:r>
            <a:r>
              <a:rPr lang="it-IT" sz="2800" b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 imprese</a:t>
            </a:r>
            <a:r>
              <a:rPr lang="it-IT" sz="2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ammontano ad € </a:t>
            </a:r>
            <a:r>
              <a:rPr lang="it-IT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58.016,03</a:t>
            </a:r>
          </a:p>
          <a:p>
            <a:pPr algn="just"/>
            <a:r>
              <a:rPr lang="it-IT" sz="28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Altri trasferimenti</a:t>
            </a:r>
            <a:r>
              <a:rPr lang="it-IT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: </a:t>
            </a:r>
            <a:r>
              <a:rPr lang="it-IT" sz="2800" dirty="0">
                <a:latin typeface="Arial Narrow" panose="020B0606020202030204" pitchFamily="34" charset="0"/>
                <a:cs typeface="Arial" panose="020B0604020202020204" pitchFamily="34" charset="0"/>
              </a:rPr>
              <a:t>€ </a:t>
            </a:r>
            <a:r>
              <a:rPr lang="it-IT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54.303,55 </a:t>
            </a:r>
            <a:r>
              <a:rPr lang="it-IT" sz="2800" dirty="0">
                <a:latin typeface="Arial Narrow" panose="020B0606020202030204" pitchFamily="34" charset="0"/>
                <a:cs typeface="Arial" panose="020B0604020202020204" pitchFamily="34" charset="0"/>
              </a:rPr>
              <a:t>sono le assegnazioni per i progetti finanziati con risorse P.N.R.R.</a:t>
            </a:r>
          </a:p>
          <a:p>
            <a:pPr algn="just"/>
            <a:endParaRPr lang="it-IT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83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logo&#10;&#10;Descrizione generata automaticamente">
            <a:extLst>
              <a:ext uri="{FF2B5EF4-FFF2-40B4-BE49-F238E27FC236}">
                <a16:creationId xmlns:a16="http://schemas.microsoft.com/office/drawing/2014/main" id="{5C8F57B0-9015-5CD7-293A-E95C0C220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032" y="0"/>
            <a:ext cx="1265936" cy="830771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C01C88C7-1FA9-42CF-ACF6-96DDCE2A65B4}"/>
              </a:ext>
            </a:extLst>
          </p:cNvPr>
          <p:cNvSpPr/>
          <p:nvPr/>
        </p:nvSpPr>
        <p:spPr>
          <a:xfrm>
            <a:off x="67732" y="994600"/>
            <a:ext cx="118494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indent="358775" algn="ctr"/>
            <a:r>
              <a:rPr lang="it-IT" sz="2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ENTRATE EXTRATRIBUTARIE</a:t>
            </a:r>
            <a:endParaRPr lang="it-IT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1094584-6FDF-452C-B5E2-F63B04B13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70" y="1916112"/>
            <a:ext cx="222055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955707"/>
              </p:ext>
            </p:extLst>
          </p:nvPr>
        </p:nvGraphicFramePr>
        <p:xfrm>
          <a:off x="931333" y="1380061"/>
          <a:ext cx="10337800" cy="5315606"/>
        </p:xfrm>
        <a:graphic>
          <a:graphicData uri="http://schemas.openxmlformats.org/drawingml/2006/table">
            <a:tbl>
              <a:tblPr/>
              <a:tblGrid>
                <a:gridCol w="7652657">
                  <a:extLst>
                    <a:ext uri="{9D8B030D-6E8A-4147-A177-3AD203B41FA5}">
                      <a16:colId xmlns:a16="http://schemas.microsoft.com/office/drawing/2014/main" val="2295790451"/>
                    </a:ext>
                  </a:extLst>
                </a:gridCol>
                <a:gridCol w="2685143">
                  <a:extLst>
                    <a:ext uri="{9D8B030D-6E8A-4147-A177-3AD203B41FA5}">
                      <a16:colId xmlns:a16="http://schemas.microsoft.com/office/drawing/2014/main" val="3528987363"/>
                    </a:ext>
                  </a:extLst>
                </a:gridCol>
              </a:tblGrid>
              <a:tr h="21799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descrizione</a:t>
                      </a:r>
                    </a:p>
                  </a:txBody>
                  <a:tcPr marL="8257" marR="8257" marT="82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2024</a:t>
                      </a:r>
                    </a:p>
                  </a:txBody>
                  <a:tcPr marL="8257" marR="8257" marT="8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5652121"/>
                  </a:ext>
                </a:extLst>
              </a:tr>
              <a:tr h="25573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diritti di segreteria, carte d'identità e di polizia mortuaria</a:t>
                      </a:r>
                    </a:p>
                  </a:txBody>
                  <a:tcPr marL="8257" marR="8257" marT="82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152.259,50</a:t>
                      </a:r>
                    </a:p>
                  </a:txBody>
                  <a:tcPr marL="8257" marR="8257" marT="8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704433"/>
                  </a:ext>
                </a:extLst>
              </a:tr>
              <a:tr h="24798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proventi mensa scolastica (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serv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 totalmente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esternalizz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 a partire dall'A.S. 16/17)</a:t>
                      </a:r>
                    </a:p>
                  </a:txBody>
                  <a:tcPr marL="8257" marR="8257" marT="82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25.173,87</a:t>
                      </a:r>
                    </a:p>
                  </a:txBody>
                  <a:tcPr marL="8257" marR="8257" marT="8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3146953"/>
                  </a:ext>
                </a:extLst>
              </a:tr>
              <a:tr h="25573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proventi trasporto scolastico</a:t>
                      </a:r>
                    </a:p>
                  </a:txBody>
                  <a:tcPr marL="8257" marR="8257" marT="82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34.532,64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57" marR="8257" marT="8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9008843"/>
                  </a:ext>
                </a:extLst>
              </a:tr>
              <a:tr h="25573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proventi assistenza domiciliare</a:t>
                      </a:r>
                    </a:p>
                  </a:txBody>
                  <a:tcPr marL="8257" marR="8257" marT="82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75.891,98</a:t>
                      </a:r>
                    </a:p>
                  </a:txBody>
                  <a:tcPr marL="8257" marR="8257" marT="8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561870"/>
                  </a:ext>
                </a:extLst>
              </a:tr>
              <a:tr h="25573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proventi e diritti delle iniziative per la terza età e sociali diverse</a:t>
                      </a:r>
                    </a:p>
                  </a:txBody>
                  <a:tcPr marL="8257" marR="8257" marT="82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26.904,00</a:t>
                      </a:r>
                    </a:p>
                  </a:txBody>
                  <a:tcPr marL="8257" marR="8257" marT="8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463917"/>
                  </a:ext>
                </a:extLst>
              </a:tr>
              <a:tr h="25573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proventi dei centri sportivi e sociali</a:t>
                      </a:r>
                    </a:p>
                  </a:txBody>
                  <a:tcPr marL="8257" marR="8257" marT="82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92.570,79</a:t>
                      </a:r>
                    </a:p>
                  </a:txBody>
                  <a:tcPr marL="8257" marR="8257" marT="8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329709"/>
                  </a:ext>
                </a:extLst>
              </a:tr>
              <a:tr h="25573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proventi di vendite e servizi occasionali</a:t>
                      </a:r>
                    </a:p>
                  </a:txBody>
                  <a:tcPr marL="8257" marR="8257" marT="82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31.137,81</a:t>
                      </a:r>
                    </a:p>
                  </a:txBody>
                  <a:tcPr marL="8257" marR="8257" marT="8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5347366"/>
                  </a:ext>
                </a:extLst>
              </a:tr>
              <a:tr h="25573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COSAP E DAL 2021 CANONE UNICO PATRIMONIALE</a:t>
                      </a:r>
                    </a:p>
                  </a:txBody>
                  <a:tcPr marL="8257" marR="8257" marT="82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463.362,54</a:t>
                      </a:r>
                    </a:p>
                  </a:txBody>
                  <a:tcPr marL="8257" marR="8257" marT="8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8811312"/>
                  </a:ext>
                </a:extLst>
              </a:tr>
              <a:tr h="257389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proventi per cessione diritto superficie venticinquennale aree telefonia mobile</a:t>
                      </a:r>
                    </a:p>
                  </a:txBody>
                  <a:tcPr marL="8257" marR="8257" marT="82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330.000,00</a:t>
                      </a:r>
                    </a:p>
                  </a:txBody>
                  <a:tcPr marL="8257" marR="8257" marT="8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1396473"/>
                  </a:ext>
                </a:extLst>
              </a:tr>
              <a:tr h="274839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concessioni cimiteriali ed altre concessioni e canoni per utilizzo beni patrimoniali</a:t>
                      </a:r>
                    </a:p>
                  </a:txBody>
                  <a:tcPr marL="8257" marR="8257" marT="82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130.978,56</a:t>
                      </a:r>
                    </a:p>
                  </a:txBody>
                  <a:tcPr marL="8257" marR="8257" marT="8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4315940"/>
                  </a:ext>
                </a:extLst>
              </a:tr>
              <a:tr h="25573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ristoro passività pregresse  da gestore rete idrica</a:t>
                      </a:r>
                    </a:p>
                  </a:txBody>
                  <a:tcPr marL="8257" marR="8257" marT="82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85.863,82</a:t>
                      </a:r>
                    </a:p>
                  </a:txBody>
                  <a:tcPr marL="8257" marR="8257" marT="8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8779922"/>
                  </a:ext>
                </a:extLst>
              </a:tr>
              <a:tr h="25573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indennizzo da gestore servizio distribuzione gas</a:t>
                      </a:r>
                    </a:p>
                  </a:txBody>
                  <a:tcPr marL="8257" marR="8257" marT="82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153.079,84</a:t>
                      </a:r>
                    </a:p>
                  </a:txBody>
                  <a:tcPr marL="8257" marR="8257" marT="8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7965088"/>
                  </a:ext>
                </a:extLst>
              </a:tr>
              <a:tr h="24798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sanzioni per violazioni al codice della strada ed altre amm.ve e urbanistiche</a:t>
                      </a:r>
                    </a:p>
                  </a:txBody>
                  <a:tcPr marL="8257" marR="8257" marT="82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698.190,99</a:t>
                      </a:r>
                    </a:p>
                  </a:txBody>
                  <a:tcPr marL="8257" marR="8257" marT="8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3882259"/>
                  </a:ext>
                </a:extLst>
              </a:tr>
              <a:tr h="25573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interessi attivi</a:t>
                      </a:r>
                    </a:p>
                  </a:txBody>
                  <a:tcPr marL="8257" marR="8257" marT="82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30.068,66</a:t>
                      </a:r>
                    </a:p>
                  </a:txBody>
                  <a:tcPr marL="8257" marR="8257" marT="8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170215"/>
                  </a:ext>
                </a:extLst>
              </a:tr>
              <a:tr h="25573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dividendo ASCOHOLDING </a:t>
                      </a:r>
                    </a:p>
                  </a:txBody>
                  <a:tcPr marL="8257" marR="8257" marT="82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440.529,70</a:t>
                      </a:r>
                    </a:p>
                  </a:txBody>
                  <a:tcPr marL="8257" marR="8257" marT="8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9128892"/>
                  </a:ext>
                </a:extLst>
              </a:tr>
              <a:tr h="25573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risarcimento danni da compagnie di assicurazione</a:t>
                      </a:r>
                    </a:p>
                  </a:txBody>
                  <a:tcPr marL="8257" marR="8257" marT="82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12.806,05</a:t>
                      </a:r>
                    </a:p>
                  </a:txBody>
                  <a:tcPr marL="8257" marR="8257" marT="8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7188067"/>
                  </a:ext>
                </a:extLst>
              </a:tr>
              <a:tr h="25573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rimborso da altre amministrazioni per spese del personale</a:t>
                      </a:r>
                    </a:p>
                  </a:txBody>
                  <a:tcPr marL="8257" marR="8257" marT="82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59.735,65</a:t>
                      </a:r>
                    </a:p>
                  </a:txBody>
                  <a:tcPr marL="8257" marR="8257" marT="8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5433199"/>
                  </a:ext>
                </a:extLst>
              </a:tr>
              <a:tr h="25573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altri rimborsi e concorsi di spesa e altre entrate</a:t>
                      </a:r>
                    </a:p>
                  </a:txBody>
                  <a:tcPr marL="8257" marR="8257" marT="82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558.304,43</a:t>
                      </a:r>
                    </a:p>
                  </a:txBody>
                  <a:tcPr marL="8257" marR="8257" marT="8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0816376"/>
                  </a:ext>
                </a:extLst>
              </a:tr>
              <a:tr h="25573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IVA split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payment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e reverse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charge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attività commerciali</a:t>
                      </a:r>
                    </a:p>
                  </a:txBody>
                  <a:tcPr marL="8257" marR="8257" marT="82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44.573,07</a:t>
                      </a:r>
                    </a:p>
                  </a:txBody>
                  <a:tcPr marL="8257" marR="8257" marT="8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2172293"/>
                  </a:ext>
                </a:extLst>
              </a:tr>
              <a:tr h="217999"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totale proventi extratributari</a:t>
                      </a:r>
                    </a:p>
                  </a:txBody>
                  <a:tcPr marL="8257" marR="8257" marT="82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3.445.963,90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57" marR="8257" marT="8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3220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288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logo&#10;&#10;Descrizione generata automaticamente">
            <a:extLst>
              <a:ext uri="{FF2B5EF4-FFF2-40B4-BE49-F238E27FC236}">
                <a16:creationId xmlns:a16="http://schemas.microsoft.com/office/drawing/2014/main" id="{5C8F57B0-9015-5CD7-293A-E95C0C220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032" y="0"/>
            <a:ext cx="1265936" cy="830771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7F5AFDD5-FEA1-4838-B3DE-0739F1C997D6}"/>
              </a:ext>
            </a:extLst>
          </p:cNvPr>
          <p:cNvSpPr/>
          <p:nvPr/>
        </p:nvSpPr>
        <p:spPr>
          <a:xfrm>
            <a:off x="152400" y="1050554"/>
            <a:ext cx="12039600" cy="529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     ANDAMENTO </a:t>
            </a:r>
            <a:r>
              <a:rPr lang="it-IT" sz="2800" b="1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SPESA CORRENTE DELL’ENTE NEGLI ULTIMI 4 ANNI</a:t>
            </a:r>
            <a:endParaRPr lang="it-I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708111"/>
              </p:ext>
            </p:extLst>
          </p:nvPr>
        </p:nvGraphicFramePr>
        <p:xfrm>
          <a:off x="989216" y="1799967"/>
          <a:ext cx="10008522" cy="4075223"/>
        </p:xfrm>
        <a:graphic>
          <a:graphicData uri="http://schemas.openxmlformats.org/drawingml/2006/table">
            <a:tbl>
              <a:tblPr/>
              <a:tblGrid>
                <a:gridCol w="3240170">
                  <a:extLst>
                    <a:ext uri="{9D8B030D-6E8A-4147-A177-3AD203B41FA5}">
                      <a16:colId xmlns:a16="http://schemas.microsoft.com/office/drawing/2014/main" val="2579157162"/>
                    </a:ext>
                  </a:extLst>
                </a:gridCol>
                <a:gridCol w="1692088">
                  <a:extLst>
                    <a:ext uri="{9D8B030D-6E8A-4147-A177-3AD203B41FA5}">
                      <a16:colId xmlns:a16="http://schemas.microsoft.com/office/drawing/2014/main" val="2049773248"/>
                    </a:ext>
                  </a:extLst>
                </a:gridCol>
                <a:gridCol w="1692088">
                  <a:extLst>
                    <a:ext uri="{9D8B030D-6E8A-4147-A177-3AD203B41FA5}">
                      <a16:colId xmlns:a16="http://schemas.microsoft.com/office/drawing/2014/main" val="324805922"/>
                    </a:ext>
                  </a:extLst>
                </a:gridCol>
                <a:gridCol w="1692088">
                  <a:extLst>
                    <a:ext uri="{9D8B030D-6E8A-4147-A177-3AD203B41FA5}">
                      <a16:colId xmlns:a16="http://schemas.microsoft.com/office/drawing/2014/main" val="3596139798"/>
                    </a:ext>
                  </a:extLst>
                </a:gridCol>
                <a:gridCol w="1692088">
                  <a:extLst>
                    <a:ext uri="{9D8B030D-6E8A-4147-A177-3AD203B41FA5}">
                      <a16:colId xmlns:a16="http://schemas.microsoft.com/office/drawing/2014/main" val="2551930060"/>
                    </a:ext>
                  </a:extLst>
                </a:gridCol>
              </a:tblGrid>
              <a:tr h="41628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Spese Correnti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8108575"/>
                  </a:ext>
                </a:extLst>
              </a:tr>
              <a:tr h="41628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Personale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2.807.079,95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2.953.418,89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3.146.898,26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3.127.210,75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848865"/>
                  </a:ext>
                </a:extLst>
              </a:tr>
              <a:tr h="41628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Imposte e tasse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191.309,79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202.227,61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220.483,69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218.586,61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0567372"/>
                  </a:ext>
                </a:extLst>
              </a:tr>
              <a:tr h="41628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Acquisto di beni e servizi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3.516.052,74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3.962.296,06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3.871.154,21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4.451.458,89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7573782"/>
                  </a:ext>
                </a:extLst>
              </a:tr>
              <a:tr h="41628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Trasferimenti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1.823.152,41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1.399.125,28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1.601.715,93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1.653.442,46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1242890"/>
                  </a:ext>
                </a:extLst>
              </a:tr>
              <a:tr h="47449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Interessi passivi e oneri finanziari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277.470,61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250.165,77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243.903,04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228.684,65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2489798"/>
                  </a:ext>
                </a:extLst>
              </a:tr>
              <a:tr h="67333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Rimborsi e poste correttive delle entrate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84.172,00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56.063,98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54.692,70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75.170,90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4196379"/>
                  </a:ext>
                </a:extLst>
              </a:tr>
              <a:tr h="41628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Altre spese correnti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85.297,40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100.070,95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106.429,04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151.330,45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6796610"/>
                  </a:ext>
                </a:extLst>
              </a:tr>
              <a:tr h="429709"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8.784.534,90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8.923.368,54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9.245.276,87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9.905.884,71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4312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26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logo&#10;&#10;Descrizione generata automaticamente">
            <a:extLst>
              <a:ext uri="{FF2B5EF4-FFF2-40B4-BE49-F238E27FC236}">
                <a16:creationId xmlns:a16="http://schemas.microsoft.com/office/drawing/2014/main" id="{5C8F57B0-9015-5CD7-293A-E95C0C220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032" y="0"/>
            <a:ext cx="1265936" cy="830771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7F5AFDD5-FEA1-4838-B3DE-0739F1C997D6}"/>
              </a:ext>
            </a:extLst>
          </p:cNvPr>
          <p:cNvSpPr/>
          <p:nvPr/>
        </p:nvSpPr>
        <p:spPr>
          <a:xfrm>
            <a:off x="152400" y="1050554"/>
            <a:ext cx="12039600" cy="529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ANDAMENTO SPESA DI INVESTIMENTO DELL’ENTE NEGLI ULTIMI 4 ANNI</a:t>
            </a:r>
            <a:endParaRPr lang="it-I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835585"/>
              </p:ext>
            </p:extLst>
          </p:nvPr>
        </p:nvGraphicFramePr>
        <p:xfrm>
          <a:off x="1047404" y="1928553"/>
          <a:ext cx="10249592" cy="4272741"/>
        </p:xfrm>
        <a:graphic>
          <a:graphicData uri="http://schemas.openxmlformats.org/drawingml/2006/table">
            <a:tbl>
              <a:tblPr/>
              <a:tblGrid>
                <a:gridCol w="2607999">
                  <a:extLst>
                    <a:ext uri="{9D8B030D-6E8A-4147-A177-3AD203B41FA5}">
                      <a16:colId xmlns:a16="http://schemas.microsoft.com/office/drawing/2014/main" val="4031220670"/>
                    </a:ext>
                  </a:extLst>
                </a:gridCol>
                <a:gridCol w="2142285">
                  <a:extLst>
                    <a:ext uri="{9D8B030D-6E8A-4147-A177-3AD203B41FA5}">
                      <a16:colId xmlns:a16="http://schemas.microsoft.com/office/drawing/2014/main" val="946259584"/>
                    </a:ext>
                  </a:extLst>
                </a:gridCol>
                <a:gridCol w="2142285">
                  <a:extLst>
                    <a:ext uri="{9D8B030D-6E8A-4147-A177-3AD203B41FA5}">
                      <a16:colId xmlns:a16="http://schemas.microsoft.com/office/drawing/2014/main" val="1532275034"/>
                    </a:ext>
                  </a:extLst>
                </a:gridCol>
                <a:gridCol w="1571785">
                  <a:extLst>
                    <a:ext uri="{9D8B030D-6E8A-4147-A177-3AD203B41FA5}">
                      <a16:colId xmlns:a16="http://schemas.microsoft.com/office/drawing/2014/main" val="922061578"/>
                    </a:ext>
                  </a:extLst>
                </a:gridCol>
                <a:gridCol w="1785238">
                  <a:extLst>
                    <a:ext uri="{9D8B030D-6E8A-4147-A177-3AD203B41FA5}">
                      <a16:colId xmlns:a16="http://schemas.microsoft.com/office/drawing/2014/main" val="309294301"/>
                    </a:ext>
                  </a:extLst>
                </a:gridCol>
              </a:tblGrid>
              <a:tr h="40527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Spese in conto capitale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312175"/>
                  </a:ext>
                </a:extLst>
              </a:tr>
              <a:tr h="96686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Investimenti fissi e lordi e acquisto di terreni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2.507.030,37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3.554.062,32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4.202.513,10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5.513.235,97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5860193"/>
                  </a:ext>
                </a:extLst>
              </a:tr>
              <a:tr h="96686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Contributi agli investimenti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15.000,00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8702097"/>
                  </a:ext>
                </a:extLst>
              </a:tr>
              <a:tr h="96686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Altre spese in conto capitale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95.383,29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93.349,59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67.136,38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631.867,51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2396020"/>
                  </a:ext>
                </a:extLst>
              </a:tr>
              <a:tr h="966867"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2.602.413,66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3.651.411,91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4.269.649,48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6.160.103,48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632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814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1C2031"/>
      </a:dk2>
      <a:lt2>
        <a:srgbClr val="F0F3F1"/>
      </a:lt2>
      <a:accent1>
        <a:srgbClr val="D040B9"/>
      </a:accent1>
      <a:accent2>
        <a:srgbClr val="9A2EBE"/>
      </a:accent2>
      <a:accent3>
        <a:srgbClr val="6F40D0"/>
      </a:accent3>
      <a:accent4>
        <a:srgbClr val="3440C0"/>
      </a:accent4>
      <a:accent5>
        <a:srgbClr val="4088D0"/>
      </a:accent5>
      <a:accent6>
        <a:srgbClr val="2EB3BE"/>
      </a:accent6>
      <a:hlink>
        <a:srgbClr val="3F6ABF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2706</TotalTime>
  <Words>1036</Words>
  <Application>Microsoft Office PowerPoint</Application>
  <PresentationFormat>Widescreen</PresentationFormat>
  <Paragraphs>377</Paragraphs>
  <Slides>19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7" baseType="lpstr">
      <vt:lpstr>Arial</vt:lpstr>
      <vt:lpstr>Arial Narrow</vt:lpstr>
      <vt:lpstr>Calibri</vt:lpstr>
      <vt:lpstr>Century Gothic</vt:lpstr>
      <vt:lpstr>Elephant</vt:lpstr>
      <vt:lpstr>Times New Roman</vt:lpstr>
      <vt:lpstr>BrushVTI</vt:lpstr>
      <vt:lpstr>Foglio di lavoro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Mauro Gentile</dc:creator>
  <cp:lastModifiedBy>Maria Bisetto</cp:lastModifiedBy>
  <cp:revision>131</cp:revision>
  <cp:lastPrinted>2025-04-15T08:19:37Z</cp:lastPrinted>
  <dcterms:created xsi:type="dcterms:W3CDTF">2023-04-18T14:25:30Z</dcterms:created>
  <dcterms:modified xsi:type="dcterms:W3CDTF">2025-04-28T08:40:46Z</dcterms:modified>
</cp:coreProperties>
</file>